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9" r:id="rId2"/>
    <p:sldId id="260" r:id="rId3"/>
    <p:sldId id="261" r:id="rId4"/>
    <p:sldId id="263" r:id="rId5"/>
    <p:sldId id="264" r:id="rId6"/>
    <p:sldId id="266" r:id="rId7"/>
    <p:sldId id="262"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90" d="100"/>
          <a:sy n="90" d="100"/>
        </p:scale>
        <p:origin x="38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nkar Kolay" userId="1617326a6aedf5d2" providerId="LiveId" clId="{F8D7FA5D-3B16-4BD4-88A6-02E50EB92BB7}"/>
    <pc:docChg chg="custSel addSld delSld modSld">
      <pc:chgData name="Subhankar Kolay" userId="1617326a6aedf5d2" providerId="LiveId" clId="{F8D7FA5D-3B16-4BD4-88A6-02E50EB92BB7}" dt="2025-06-06T15:41:01.679" v="8" actId="47"/>
      <pc:docMkLst>
        <pc:docMk/>
      </pc:docMkLst>
      <pc:sldChg chg="delSp del mod">
        <pc:chgData name="Subhankar Kolay" userId="1617326a6aedf5d2" providerId="LiveId" clId="{F8D7FA5D-3B16-4BD4-88A6-02E50EB92BB7}" dt="2025-06-04T16:18:02.325" v="3" actId="47"/>
        <pc:sldMkLst>
          <pc:docMk/>
          <pc:sldMk cId="3442239779" sldId="256"/>
        </pc:sldMkLst>
      </pc:sldChg>
      <pc:sldChg chg="delSp del mod">
        <pc:chgData name="Subhankar Kolay" userId="1617326a6aedf5d2" providerId="LiveId" clId="{F8D7FA5D-3B16-4BD4-88A6-02E50EB92BB7}" dt="2025-06-04T16:18:03.715" v="4" actId="47"/>
        <pc:sldMkLst>
          <pc:docMk/>
          <pc:sldMk cId="683006323" sldId="257"/>
        </pc:sldMkLst>
      </pc:sldChg>
      <pc:sldChg chg="del">
        <pc:chgData name="Subhankar Kolay" userId="1617326a6aedf5d2" providerId="LiveId" clId="{F8D7FA5D-3B16-4BD4-88A6-02E50EB92BB7}" dt="2025-06-04T19:05:33.202" v="5" actId="47"/>
        <pc:sldMkLst>
          <pc:docMk/>
          <pc:sldMk cId="0" sldId="258"/>
        </pc:sldMkLst>
      </pc:sldChg>
      <pc:sldChg chg="delSp mod">
        <pc:chgData name="Subhankar Kolay" userId="1617326a6aedf5d2" providerId="LiveId" clId="{F8D7FA5D-3B16-4BD4-88A6-02E50EB92BB7}" dt="2025-06-05T16:15:49.025" v="6" actId="21"/>
        <pc:sldMkLst>
          <pc:docMk/>
          <pc:sldMk cId="3447064017" sldId="260"/>
        </pc:sldMkLst>
        <pc:picChg chg="del">
          <ac:chgData name="Subhankar Kolay" userId="1617326a6aedf5d2" providerId="LiveId" clId="{F8D7FA5D-3B16-4BD4-88A6-02E50EB92BB7}" dt="2025-06-05T16:15:49.025" v="6" actId="21"/>
          <ac:picMkLst>
            <pc:docMk/>
            <pc:sldMk cId="3447064017" sldId="260"/>
            <ac:picMk id="5" creationId="{1C993A76-AF86-08DC-2AEC-C4AA56DDEE82}"/>
          </ac:picMkLst>
        </pc:picChg>
      </pc:sldChg>
      <pc:sldChg chg="new del">
        <pc:chgData name="Subhankar Kolay" userId="1617326a6aedf5d2" providerId="LiveId" clId="{F8D7FA5D-3B16-4BD4-88A6-02E50EB92BB7}" dt="2025-06-06T15:41:01.679" v="8" actId="47"/>
        <pc:sldMkLst>
          <pc:docMk/>
          <pc:sldMk cId="2675731133" sldId="267"/>
        </pc:sldMkLst>
      </pc:sldChg>
      <pc:sldMasterChg chg="delSldLayout">
        <pc:chgData name="Subhankar Kolay" userId="1617326a6aedf5d2" providerId="LiveId" clId="{F8D7FA5D-3B16-4BD4-88A6-02E50EB92BB7}" dt="2025-06-04T19:05:33.202" v="5" actId="47"/>
        <pc:sldMasterMkLst>
          <pc:docMk/>
          <pc:sldMasterMk cId="3314799712" sldId="2147483648"/>
        </pc:sldMasterMkLst>
        <pc:sldLayoutChg chg="del">
          <pc:chgData name="Subhankar Kolay" userId="1617326a6aedf5d2" providerId="LiveId" clId="{F8D7FA5D-3B16-4BD4-88A6-02E50EB92BB7}" dt="2025-06-04T19:05:33.202" v="5" actId="47"/>
          <pc:sldLayoutMkLst>
            <pc:docMk/>
            <pc:sldMasterMk cId="3314799712" sldId="2147483648"/>
            <pc:sldLayoutMk cId="50771008" sldId="2147483660"/>
          </pc:sldLayoutMkLst>
        </pc:sldLayoutChg>
      </pc:sldMasterChg>
    </pc:docChg>
  </pc:docChgLst>
  <pc:docChgLst>
    <pc:chgData name="Subhankar Kolay" userId="1617326a6aedf5d2" providerId="LiveId" clId="{592A1ABF-C612-4734-853D-2AE2B0C7A4DC}"/>
    <pc:docChg chg="custSel addSld modSld">
      <pc:chgData name="Subhankar Kolay" userId="1617326a6aedf5d2" providerId="LiveId" clId="{592A1ABF-C612-4734-853D-2AE2B0C7A4DC}" dt="2025-03-28T07:14:09.494" v="336" actId="20577"/>
      <pc:docMkLst>
        <pc:docMk/>
      </pc:docMkLst>
      <pc:sldChg chg="modSp mod">
        <pc:chgData name="Subhankar Kolay" userId="1617326a6aedf5d2" providerId="LiveId" clId="{592A1ABF-C612-4734-853D-2AE2B0C7A4DC}" dt="2025-03-27T07:08:29.532" v="111" actId="1076"/>
        <pc:sldMkLst>
          <pc:docMk/>
          <pc:sldMk cId="3442239779" sldId="256"/>
        </pc:sldMkLst>
      </pc:sldChg>
      <pc:sldChg chg="modSp mod">
        <pc:chgData name="Subhankar Kolay" userId="1617326a6aedf5d2" providerId="LiveId" clId="{592A1ABF-C612-4734-853D-2AE2B0C7A4DC}" dt="2025-03-27T07:10:22.671" v="146" actId="20577"/>
        <pc:sldMkLst>
          <pc:docMk/>
          <pc:sldMk cId="683006323" sldId="257"/>
        </pc:sldMkLst>
      </pc:sldChg>
      <pc:sldChg chg="addSp delSp modSp mod">
        <pc:chgData name="Subhankar Kolay" userId="1617326a6aedf5d2" providerId="LiveId" clId="{592A1ABF-C612-4734-853D-2AE2B0C7A4DC}" dt="2025-03-27T07:13:43.842" v="181" actId="14100"/>
        <pc:sldMkLst>
          <pc:docMk/>
          <pc:sldMk cId="3447064017" sldId="260"/>
        </pc:sldMkLst>
        <pc:spChg chg="mod">
          <ac:chgData name="Subhankar Kolay" userId="1617326a6aedf5d2" providerId="LiveId" clId="{592A1ABF-C612-4734-853D-2AE2B0C7A4DC}" dt="2025-03-27T07:13:43.842" v="181" actId="14100"/>
          <ac:spMkLst>
            <pc:docMk/>
            <pc:sldMk cId="3447064017" sldId="260"/>
            <ac:spMk id="2" creationId="{791282EB-BF30-4CB6-B45E-D86F019A606D}"/>
          </ac:spMkLst>
        </pc:spChg>
        <pc:spChg chg="mod">
          <ac:chgData name="Subhankar Kolay" userId="1617326a6aedf5d2" providerId="LiveId" clId="{592A1ABF-C612-4734-853D-2AE2B0C7A4DC}" dt="2025-03-27T07:13:37.912" v="180" actId="14100"/>
          <ac:spMkLst>
            <pc:docMk/>
            <pc:sldMk cId="3447064017" sldId="260"/>
            <ac:spMk id="3" creationId="{37E33B40-E61C-5039-80DA-0A1CFBAD3902}"/>
          </ac:spMkLst>
        </pc:spChg>
        <pc:spChg chg="mod">
          <ac:chgData name="Subhankar Kolay" userId="1617326a6aedf5d2" providerId="LiveId" clId="{592A1ABF-C612-4734-853D-2AE2B0C7A4DC}" dt="2025-03-26T14:48:13.475" v="31" actId="20577"/>
          <ac:spMkLst>
            <pc:docMk/>
            <pc:sldMk cId="3447064017" sldId="260"/>
            <ac:spMk id="4" creationId="{00B03E72-E893-49BF-7284-04A9C65AE4C2}"/>
          </ac:spMkLst>
        </pc:spChg>
        <pc:spChg chg="mod">
          <ac:chgData name="Subhankar Kolay" userId="1617326a6aedf5d2" providerId="LiveId" clId="{592A1ABF-C612-4734-853D-2AE2B0C7A4DC}" dt="2025-03-27T07:11:58.581" v="177" actId="20577"/>
          <ac:spMkLst>
            <pc:docMk/>
            <pc:sldMk cId="3447064017" sldId="260"/>
            <ac:spMk id="22" creationId="{30B4AD87-49EE-EB98-6DD9-DFD119F485A7}"/>
          </ac:spMkLst>
        </pc:spChg>
        <pc:picChg chg="add mod">
          <ac:chgData name="Subhankar Kolay" userId="1617326a6aedf5d2" providerId="LiveId" clId="{592A1ABF-C612-4734-853D-2AE2B0C7A4DC}" dt="2025-03-27T07:11:41.311" v="153" actId="1076"/>
          <ac:picMkLst>
            <pc:docMk/>
            <pc:sldMk cId="3447064017" sldId="260"/>
            <ac:picMk id="6" creationId="{A8F961D9-8197-BA78-9C6C-01619464C148}"/>
          </ac:picMkLst>
        </pc:picChg>
      </pc:sldChg>
      <pc:sldChg chg="addSp delSp modSp mod">
        <pc:chgData name="Subhankar Kolay" userId="1617326a6aedf5d2" providerId="LiveId" clId="{592A1ABF-C612-4734-853D-2AE2B0C7A4DC}" dt="2025-03-28T07:14:09.494" v="336" actId="20577"/>
        <pc:sldMkLst>
          <pc:docMk/>
          <pc:sldMk cId="2013741120" sldId="264"/>
        </pc:sldMkLst>
        <pc:spChg chg="mod">
          <ac:chgData name="Subhankar Kolay" userId="1617326a6aedf5d2" providerId="LiveId" clId="{592A1ABF-C612-4734-853D-2AE2B0C7A4DC}" dt="2025-03-28T07:14:09.494" v="336" actId="20577"/>
          <ac:spMkLst>
            <pc:docMk/>
            <pc:sldMk cId="2013741120" sldId="264"/>
            <ac:spMk id="4" creationId="{9579EB49-EB27-FF66-960C-E3A2309CCAC9}"/>
          </ac:spMkLst>
        </pc:spChg>
        <pc:spChg chg="add mod">
          <ac:chgData name="Subhankar Kolay" userId="1617326a6aedf5d2" providerId="LiveId" clId="{592A1ABF-C612-4734-853D-2AE2B0C7A4DC}" dt="2025-03-28T07:11:07.406" v="216" actId="1076"/>
          <ac:spMkLst>
            <pc:docMk/>
            <pc:sldMk cId="2013741120" sldId="264"/>
            <ac:spMk id="6" creationId="{0DE81814-56B6-0F09-C6B2-F387396E62DC}"/>
          </ac:spMkLst>
        </pc:spChg>
        <pc:spChg chg="mod">
          <ac:chgData name="Subhankar Kolay" userId="1617326a6aedf5d2" providerId="LiveId" clId="{592A1ABF-C612-4734-853D-2AE2B0C7A4DC}" dt="2025-03-28T07:11:44.102" v="239" actId="1076"/>
          <ac:spMkLst>
            <pc:docMk/>
            <pc:sldMk cId="2013741120" sldId="264"/>
            <ac:spMk id="7" creationId="{79162760-BEB2-94AD-04DC-A5078A7F8C37}"/>
          </ac:spMkLst>
        </pc:spChg>
        <pc:spChg chg="add mod ord">
          <ac:chgData name="Subhankar Kolay" userId="1617326a6aedf5d2" providerId="LiveId" clId="{592A1ABF-C612-4734-853D-2AE2B0C7A4DC}" dt="2025-03-28T07:12:28.337" v="269" actId="1035"/>
          <ac:spMkLst>
            <pc:docMk/>
            <pc:sldMk cId="2013741120" sldId="264"/>
            <ac:spMk id="8" creationId="{39B2B15B-0482-60FA-93F3-39AE885F471D}"/>
          </ac:spMkLst>
        </pc:spChg>
        <pc:spChg chg="add mod">
          <ac:chgData name="Subhankar Kolay" userId="1617326a6aedf5d2" providerId="LiveId" clId="{592A1ABF-C612-4734-853D-2AE2B0C7A4DC}" dt="2025-03-28T07:13:52.720" v="316" actId="20577"/>
          <ac:spMkLst>
            <pc:docMk/>
            <pc:sldMk cId="2013741120" sldId="264"/>
            <ac:spMk id="11" creationId="{60F97FEB-3AD0-5A9D-5A29-AFEE4FEDC98C}"/>
          </ac:spMkLst>
        </pc:spChg>
        <pc:spChg chg="mod">
          <ac:chgData name="Subhankar Kolay" userId="1617326a6aedf5d2" providerId="LiveId" clId="{592A1ABF-C612-4734-853D-2AE2B0C7A4DC}" dt="2025-03-28T07:12:28.337" v="269" actId="1035"/>
          <ac:spMkLst>
            <pc:docMk/>
            <pc:sldMk cId="2013741120" sldId="264"/>
            <ac:spMk id="15" creationId="{44360222-6A4D-039C-C91B-1D319C451886}"/>
          </ac:spMkLst>
        </pc:spChg>
        <pc:spChg chg="mod">
          <ac:chgData name="Subhankar Kolay" userId="1617326a6aedf5d2" providerId="LiveId" clId="{592A1ABF-C612-4734-853D-2AE2B0C7A4DC}" dt="2025-03-28T07:12:28.337" v="269" actId="1035"/>
          <ac:spMkLst>
            <pc:docMk/>
            <pc:sldMk cId="2013741120" sldId="264"/>
            <ac:spMk id="16" creationId="{69DFED3E-2AF7-7379-243E-CF829CC7FCA8}"/>
          </ac:spMkLst>
        </pc:spChg>
        <pc:spChg chg="mod">
          <ac:chgData name="Subhankar Kolay" userId="1617326a6aedf5d2" providerId="LiveId" clId="{592A1ABF-C612-4734-853D-2AE2B0C7A4DC}" dt="2025-03-28T07:11:36.774" v="238" actId="14100"/>
          <ac:spMkLst>
            <pc:docMk/>
            <pc:sldMk cId="2013741120" sldId="264"/>
            <ac:spMk id="18" creationId="{A60120B4-EEAF-B895-D7D7-891938B55920}"/>
          </ac:spMkLst>
        </pc:spChg>
      </pc:sldChg>
      <pc:sldChg chg="modSp mod">
        <pc:chgData name="Subhankar Kolay" userId="1617326a6aedf5d2" providerId="LiveId" clId="{592A1ABF-C612-4734-853D-2AE2B0C7A4DC}" dt="2025-03-27T07:14:43.440" v="212" actId="20577"/>
        <pc:sldMkLst>
          <pc:docMk/>
          <pc:sldMk cId="2030596863" sldId="265"/>
        </pc:sldMkLst>
        <pc:spChg chg="mod">
          <ac:chgData name="Subhankar Kolay" userId="1617326a6aedf5d2" providerId="LiveId" clId="{592A1ABF-C612-4734-853D-2AE2B0C7A4DC}" dt="2025-03-27T07:14:43.440" v="212" actId="20577"/>
          <ac:spMkLst>
            <pc:docMk/>
            <pc:sldMk cId="2030596863" sldId="265"/>
            <ac:spMk id="15" creationId="{8D9F8FFD-D1BB-ACB1-2F01-BEBF56DAEDB8}"/>
          </ac:spMkLst>
        </pc:spChg>
      </pc:sldChg>
      <pc:sldChg chg="addSp delSp modSp add mod">
        <pc:chgData name="Subhankar Kolay" userId="1617326a6aedf5d2" providerId="LiveId" clId="{592A1ABF-C612-4734-853D-2AE2B0C7A4DC}" dt="2025-03-26T17:52:06.618" v="72" actId="1440"/>
        <pc:sldMkLst>
          <pc:docMk/>
          <pc:sldMk cId="357383184" sldId="266"/>
        </pc:sldMkLst>
        <pc:spChg chg="mod">
          <ac:chgData name="Subhankar Kolay" userId="1617326a6aedf5d2" providerId="LiveId" clId="{592A1ABF-C612-4734-853D-2AE2B0C7A4DC}" dt="2025-03-26T17:51:40.017" v="67" actId="14100"/>
          <ac:spMkLst>
            <pc:docMk/>
            <pc:sldMk cId="357383184" sldId="266"/>
            <ac:spMk id="4" creationId="{A330F12F-D7A6-1CA4-2DB0-9C5463523C5C}"/>
          </ac:spMkLst>
        </pc:spChg>
        <pc:picChg chg="add mod modCrop">
          <ac:chgData name="Subhankar Kolay" userId="1617326a6aedf5d2" providerId="LiveId" clId="{592A1ABF-C612-4734-853D-2AE2B0C7A4DC}" dt="2025-03-26T17:52:06.618" v="72" actId="1440"/>
          <ac:picMkLst>
            <pc:docMk/>
            <pc:sldMk cId="357383184" sldId="266"/>
            <ac:picMk id="8" creationId="{31689EEF-6DDD-8C73-E75F-AD272C827332}"/>
          </ac:picMkLst>
        </pc:picChg>
      </pc:sldChg>
    </pc:docChg>
  </pc:docChgLst>
</pc:chgInfo>
</file>

<file path=ppt/media/image1.png>
</file>

<file path=ppt/media/image10.jpeg>
</file>

<file path=ppt/media/image11.jpeg>
</file>

<file path=ppt/media/image12.jpeg>
</file>

<file path=ppt/media/image13.jpg>
</file>

<file path=ppt/media/image14.jpeg>
</file>

<file path=ppt/media/image15.png>
</file>

<file path=ppt/media/image16.jpg>
</file>

<file path=ppt/media/image17.jp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B49BAE-E3C8-464D-9EBA-772E2DE1877F}" type="datetimeFigureOut">
              <a:rPr lang="en-IN" smtClean="0"/>
              <a:t>06-06-2025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9BC446-9DE8-41E9-94CE-3F216753F129}" type="slidenum">
              <a:rPr lang="en-IN" smtClean="0"/>
              <a:t>‹#›</a:t>
            </a:fld>
            <a:endParaRPr lang="en-IN"/>
          </a:p>
        </p:txBody>
      </p:sp>
    </p:spTree>
    <p:extLst>
      <p:ext uri="{BB962C8B-B14F-4D97-AF65-F5344CB8AC3E}">
        <p14:creationId xmlns:p14="http://schemas.microsoft.com/office/powerpoint/2010/main" val="1458347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BFC60-504E-A64C-FC14-EDDE16BF7E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0C9A6F-0D0C-ED90-D55D-71819F1F03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D32454-1851-FE7E-6FF3-F47220B9D1E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0E04C7-7B50-9DC9-280A-294786880EBC}"/>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023674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178F-95D9-55D9-703C-3EBD45BD34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1E9A937-6D99-C04E-414C-97154A5056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0C88601-06E3-DDF0-2503-93B350E09DE0}"/>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8E215D0C-5EBA-D257-201E-B28BD1C35D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BF4DFA-29C3-0A71-592E-AD39BE6A9376}"/>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1681629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48202-6231-8B32-87B4-4F4A3261F79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F4DA33-576C-B422-DF5B-2F3A29AC01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D353FC-9B8A-43B5-3BE1-54E19970D810}"/>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315E5797-30F2-2ABA-267D-5BC773FB02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2B275A-C34D-3042-F371-F6E61430304D}"/>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4155959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7A5B0A-108A-5AD1-2F84-542A781601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37017A3-732C-DDB0-A1A9-72DF9A63B7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6908E0-BD06-E753-373D-FCDA5D7E98DB}"/>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EBA10478-0959-D5CC-6DAC-05C92F05B83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6C4521-2E2D-C884-3FF4-F7D379863238}"/>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157698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35236661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13591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BB3AC-A984-DD2E-761A-F8D59339E8D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C4DF1C2-180B-9783-2583-2856767B08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F11EB2-A597-45F1-4961-C227830CF1C5}"/>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6C0A4C73-0C97-CF74-7566-9B7A989955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2B72AF-B5DA-8257-C44E-BA6A611A25FC}"/>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20601801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AB19F-2873-C8A9-161D-3F96575675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C190659-0E1B-D376-CA11-D8CF113E73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1BEA4E-0A3D-10BC-C6D4-F8DBB1A2719A}"/>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41E3BE57-2E51-6AC3-24DC-EA703A2814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FCAD6A-B671-66A9-309B-2AEEC7AADC6E}"/>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311859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FC4C0-7293-B722-435D-4A1055A56C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DD65FC-7C70-A608-000C-F7F5CC8F7F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5947ADA-37BE-095B-0633-99E9D8FFB1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31D2AB0-CECA-DA4D-EEC9-F77C554C2060}"/>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6" name="Footer Placeholder 5">
            <a:extLst>
              <a:ext uri="{FF2B5EF4-FFF2-40B4-BE49-F238E27FC236}">
                <a16:creationId xmlns:a16="http://schemas.microsoft.com/office/drawing/2014/main" id="{94363A03-E699-1EDE-087C-EF820F7E58E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4C3E45-AE91-55A8-2B48-EC8F25BBE548}"/>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3310445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0C5A3-BFBF-5496-7B8A-DC1586904F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33FF9A-1344-6BED-A1A3-7CB747EC93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39158F-376A-A831-227F-98E8878F60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2395444-D3F1-D17E-E623-C4224DD935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EA880C-C9D6-061B-D756-04E1798E52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16D7ACD-1964-84EA-8BED-A84B62683CF2}"/>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8" name="Footer Placeholder 7">
            <a:extLst>
              <a:ext uri="{FF2B5EF4-FFF2-40B4-BE49-F238E27FC236}">
                <a16:creationId xmlns:a16="http://schemas.microsoft.com/office/drawing/2014/main" id="{70E0058A-73C1-1C53-C028-6C458C4C8A8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2DF9280-ACC0-5276-F876-EB738C49910F}"/>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940981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78C1C-CDFB-A4EA-E66E-D87E3330285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B5E45D0-537B-3421-68F2-0A4E7833CD3C}"/>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4" name="Footer Placeholder 3">
            <a:extLst>
              <a:ext uri="{FF2B5EF4-FFF2-40B4-BE49-F238E27FC236}">
                <a16:creationId xmlns:a16="http://schemas.microsoft.com/office/drawing/2014/main" id="{513C3356-0FC8-5654-FF7A-DF5E923A47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42F0E42-B1E0-955E-56E3-1E16DBA5BD03}"/>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2312416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F1B6F0-9D2C-7660-94AA-C213B19DBDE2}"/>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3" name="Footer Placeholder 2">
            <a:extLst>
              <a:ext uri="{FF2B5EF4-FFF2-40B4-BE49-F238E27FC236}">
                <a16:creationId xmlns:a16="http://schemas.microsoft.com/office/drawing/2014/main" id="{84DF6536-DD7D-3471-42B7-66492302351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9F9490-8353-315B-7EFC-18F74DAB2B91}"/>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2252987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91602-5E24-9F2E-743C-B0183E31F0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9F313F-C810-EA2D-054C-703B36160D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8742DCD-996D-54F2-5365-8A1D1EA1B8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ABB58F-134E-BEEB-576A-FD83F9C647DA}"/>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6" name="Footer Placeholder 5">
            <a:extLst>
              <a:ext uri="{FF2B5EF4-FFF2-40B4-BE49-F238E27FC236}">
                <a16:creationId xmlns:a16="http://schemas.microsoft.com/office/drawing/2014/main" id="{3972F213-1C0C-90A9-170F-0493B0F280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4BE931-1AEA-F79A-C703-66525DBFC7B5}"/>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4071096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3815C-465C-D363-A8BE-5AE469EAB0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DA4A522-538C-73E8-6F18-DF0C556537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662459-63E2-A2DA-74D5-72063A52F4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14DFB2-8AA6-DAD7-3785-CD0E7C894E5D}"/>
              </a:ext>
            </a:extLst>
          </p:cNvPr>
          <p:cNvSpPr>
            <a:spLocks noGrp="1"/>
          </p:cNvSpPr>
          <p:nvPr>
            <p:ph type="dt" sz="half" idx="10"/>
          </p:nvPr>
        </p:nvSpPr>
        <p:spPr/>
        <p:txBody>
          <a:bodyPr/>
          <a:lstStyle/>
          <a:p>
            <a:fld id="{6040B41F-5BA1-4A4F-AA90-4FB6664CA32B}" type="datetimeFigureOut">
              <a:rPr lang="en-IN" smtClean="0"/>
              <a:t>06-06-2025</a:t>
            </a:fld>
            <a:endParaRPr lang="en-IN"/>
          </a:p>
        </p:txBody>
      </p:sp>
      <p:sp>
        <p:nvSpPr>
          <p:cNvPr id="6" name="Footer Placeholder 5">
            <a:extLst>
              <a:ext uri="{FF2B5EF4-FFF2-40B4-BE49-F238E27FC236}">
                <a16:creationId xmlns:a16="http://schemas.microsoft.com/office/drawing/2014/main" id="{D6D3DB65-8DC6-ADD8-66FB-5F414B5C21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996C78-E67F-13E6-35C6-A84EEE153D97}"/>
              </a:ext>
            </a:extLst>
          </p:cNvPr>
          <p:cNvSpPr>
            <a:spLocks noGrp="1"/>
          </p:cNvSpPr>
          <p:nvPr>
            <p:ph type="sldNum" sz="quarter" idx="12"/>
          </p:nvPr>
        </p:nvSpPr>
        <p:spPr/>
        <p:txBody>
          <a:bodyPr/>
          <a:lstStyle/>
          <a:p>
            <a:fld id="{F2CD2BDE-B3FD-4BE7-AFB7-198FB274E37E}" type="slidenum">
              <a:rPr lang="en-IN" smtClean="0"/>
              <a:t>‹#›</a:t>
            </a:fld>
            <a:endParaRPr lang="en-IN"/>
          </a:p>
        </p:txBody>
      </p:sp>
    </p:spTree>
    <p:extLst>
      <p:ext uri="{BB962C8B-B14F-4D97-AF65-F5344CB8AC3E}">
        <p14:creationId xmlns:p14="http://schemas.microsoft.com/office/powerpoint/2010/main" val="3336112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5973CD-8833-55E5-3474-EEEDC36055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D21460F-2342-7926-C658-86087507DB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8F917A-E0B2-07D1-F63B-38D978D6DE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40B41F-5BA1-4A4F-AA90-4FB6664CA32B}" type="datetimeFigureOut">
              <a:rPr lang="en-IN" smtClean="0"/>
              <a:t>06-06-2025</a:t>
            </a:fld>
            <a:endParaRPr lang="en-IN"/>
          </a:p>
        </p:txBody>
      </p:sp>
      <p:sp>
        <p:nvSpPr>
          <p:cNvPr id="5" name="Footer Placeholder 4">
            <a:extLst>
              <a:ext uri="{FF2B5EF4-FFF2-40B4-BE49-F238E27FC236}">
                <a16:creationId xmlns:a16="http://schemas.microsoft.com/office/drawing/2014/main" id="{730C9D1B-64B6-1EB4-56CC-1438E8E831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8516220-DDC6-72ED-C776-4D716CAECF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CD2BDE-B3FD-4BE7-AFB7-198FB274E37E}" type="slidenum">
              <a:rPr lang="en-IN" smtClean="0"/>
              <a:t>‹#›</a:t>
            </a:fld>
            <a:endParaRPr lang="en-IN"/>
          </a:p>
        </p:txBody>
      </p:sp>
    </p:spTree>
    <p:extLst>
      <p:ext uri="{BB962C8B-B14F-4D97-AF65-F5344CB8AC3E}">
        <p14:creationId xmlns:p14="http://schemas.microsoft.com/office/powerpoint/2010/main" val="3314799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
            <a:extLst>
              <a:ext uri="{FF2B5EF4-FFF2-40B4-BE49-F238E27FC236}">
                <a16:creationId xmlns:a16="http://schemas.microsoft.com/office/drawing/2014/main" id="{BF0090E5-DAAB-B9C9-5C52-6EC47351555C}"/>
              </a:ext>
            </a:extLst>
          </p:cNvPr>
          <p:cNvSpPr/>
          <p:nvPr/>
        </p:nvSpPr>
        <p:spPr>
          <a:xfrm>
            <a:off x="227114" y="273645"/>
            <a:ext cx="4051201" cy="3036293"/>
          </a:xfrm>
          <a:prstGeom prst="roundRect">
            <a:avLst>
              <a:gd name="adj" fmla="val 11166"/>
            </a:avLst>
          </a:prstGeom>
          <a:solidFill>
            <a:srgbClr val="740B0B"/>
          </a:solidFill>
          <a:ln w="7620">
            <a:solidFill>
              <a:srgbClr val="8D2424"/>
            </a:solidFill>
            <a:prstDash val="solid"/>
          </a:ln>
        </p:spPr>
      </p:sp>
      <p:sp>
        <p:nvSpPr>
          <p:cNvPr id="11" name="TextBox 10">
            <a:extLst>
              <a:ext uri="{FF2B5EF4-FFF2-40B4-BE49-F238E27FC236}">
                <a16:creationId xmlns:a16="http://schemas.microsoft.com/office/drawing/2014/main" id="{B0EC779F-C3B2-8C41-DB65-9C1E8541501A}"/>
              </a:ext>
            </a:extLst>
          </p:cNvPr>
          <p:cNvSpPr txBox="1"/>
          <p:nvPr/>
        </p:nvSpPr>
        <p:spPr>
          <a:xfrm>
            <a:off x="563562" y="801614"/>
            <a:ext cx="3293023" cy="2348528"/>
          </a:xfrm>
          <a:prstGeom prst="rect">
            <a:avLst/>
          </a:prstGeom>
          <a:noFill/>
        </p:spPr>
        <p:txBody>
          <a:bodyPr wrap="square">
            <a:spAutoFit/>
          </a:bodyPr>
          <a:lstStyle/>
          <a:p>
            <a:pPr algn="just">
              <a:lnSpc>
                <a:spcPct val="150000"/>
              </a:lnSpc>
            </a:pPr>
            <a:r>
              <a:rPr lang="en-US" sz="1417" dirty="0">
                <a:solidFill>
                  <a:schemeClr val="accent4">
                    <a:lumMod val="20000"/>
                    <a:lumOff val="80000"/>
                  </a:schemeClr>
                </a:solidFill>
                <a:latin typeface="Google Sans"/>
              </a:rPr>
              <a:t>DHT11 Sensor is a versatile and affordable device that accurately measures both humidity and temperature. Ideal for various applications, from smart homes to weather monitoring systems, it provides reliable data for improved automation and environmental control.</a:t>
            </a:r>
            <a:endParaRPr lang="en-IN" sz="1417" dirty="0">
              <a:solidFill>
                <a:schemeClr val="accent4">
                  <a:lumMod val="20000"/>
                  <a:lumOff val="80000"/>
                </a:schemeClr>
              </a:solidFill>
            </a:endParaRPr>
          </a:p>
        </p:txBody>
      </p:sp>
      <p:sp>
        <p:nvSpPr>
          <p:cNvPr id="15" name="Shape 1">
            <a:extLst>
              <a:ext uri="{FF2B5EF4-FFF2-40B4-BE49-F238E27FC236}">
                <a16:creationId xmlns:a16="http://schemas.microsoft.com/office/drawing/2014/main" id="{7937020F-91AC-26B2-42DD-0C862CE0F933}"/>
              </a:ext>
            </a:extLst>
          </p:cNvPr>
          <p:cNvSpPr/>
          <p:nvPr/>
        </p:nvSpPr>
        <p:spPr>
          <a:xfrm>
            <a:off x="3286125" y="3394186"/>
            <a:ext cx="3738563" cy="3155355"/>
          </a:xfrm>
          <a:prstGeom prst="roundRect">
            <a:avLst>
              <a:gd name="adj" fmla="val 11166"/>
            </a:avLst>
          </a:prstGeom>
          <a:solidFill>
            <a:srgbClr val="740B0B"/>
          </a:solidFill>
          <a:ln w="7620">
            <a:solidFill>
              <a:srgbClr val="8D2424"/>
            </a:solidFill>
            <a:prstDash val="solid"/>
          </a:ln>
        </p:spPr>
      </p:sp>
      <p:sp>
        <p:nvSpPr>
          <p:cNvPr id="14" name="TextBox 13">
            <a:extLst>
              <a:ext uri="{FF2B5EF4-FFF2-40B4-BE49-F238E27FC236}">
                <a16:creationId xmlns:a16="http://schemas.microsoft.com/office/drawing/2014/main" id="{4EBC1519-D487-FFFB-2021-A05FE49B16B8}"/>
              </a:ext>
            </a:extLst>
          </p:cNvPr>
          <p:cNvSpPr txBox="1"/>
          <p:nvPr/>
        </p:nvSpPr>
        <p:spPr>
          <a:xfrm>
            <a:off x="3540123" y="3762301"/>
            <a:ext cx="3291039" cy="2675669"/>
          </a:xfrm>
          <a:prstGeom prst="rect">
            <a:avLst/>
          </a:prstGeom>
          <a:noFill/>
        </p:spPr>
        <p:txBody>
          <a:bodyPr wrap="square">
            <a:spAutoFit/>
          </a:bodyPr>
          <a:lstStyle/>
          <a:p>
            <a:pPr algn="just">
              <a:lnSpc>
                <a:spcPct val="150000"/>
              </a:lnSpc>
            </a:pPr>
            <a:r>
              <a:rPr lang="en-US" sz="1417" dirty="0">
                <a:solidFill>
                  <a:schemeClr val="accent4">
                    <a:lumMod val="20000"/>
                    <a:lumOff val="80000"/>
                  </a:schemeClr>
                </a:solidFill>
                <a:latin typeface="Google Sans"/>
              </a:rPr>
              <a:t>A gas sensor is a system that senses the presence or concentration of gases in the atmosphere. By changing the resistance of the material within the sensor in response to the gas concentration, the sensor generates a corresponding potential difference, which can be calculated as output voltage.</a:t>
            </a:r>
            <a:endParaRPr lang="en-IN" sz="1417" dirty="0">
              <a:solidFill>
                <a:schemeClr val="accent4">
                  <a:lumMod val="20000"/>
                  <a:lumOff val="80000"/>
                </a:schemeClr>
              </a:solidFill>
            </a:endParaRPr>
          </a:p>
        </p:txBody>
      </p:sp>
      <p:pic>
        <p:nvPicPr>
          <p:cNvPr id="17" name="Picture 16">
            <a:extLst>
              <a:ext uri="{FF2B5EF4-FFF2-40B4-BE49-F238E27FC236}">
                <a16:creationId xmlns:a16="http://schemas.microsoft.com/office/drawing/2014/main" id="{98FD864E-9630-EA9C-4352-00A9B7668544}"/>
              </a:ext>
            </a:extLst>
          </p:cNvPr>
          <p:cNvPicPr>
            <a:picLocks noChangeAspect="1"/>
          </p:cNvPicPr>
          <p:nvPr/>
        </p:nvPicPr>
        <p:blipFill>
          <a:blip r:embed="rId3"/>
          <a:srcRect t="9457" b="14069"/>
          <a:stretch/>
        </p:blipFill>
        <p:spPr>
          <a:xfrm>
            <a:off x="529364" y="3929062"/>
            <a:ext cx="2717073" cy="19681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9" name="Picture 18">
            <a:extLst>
              <a:ext uri="{FF2B5EF4-FFF2-40B4-BE49-F238E27FC236}">
                <a16:creationId xmlns:a16="http://schemas.microsoft.com/office/drawing/2014/main" id="{02812D0B-CBDC-9A28-CEDD-EF702B84BCE6}"/>
              </a:ext>
            </a:extLst>
          </p:cNvPr>
          <p:cNvPicPr>
            <a:picLocks noChangeAspect="1"/>
          </p:cNvPicPr>
          <p:nvPr/>
        </p:nvPicPr>
        <p:blipFill>
          <a:blip r:embed="rId4"/>
          <a:srcRect l="11286" t="17128" r="12002" b="19085"/>
          <a:stretch/>
        </p:blipFill>
        <p:spPr>
          <a:xfrm>
            <a:off x="4314925" y="846380"/>
            <a:ext cx="3211637" cy="15031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Shape 1">
            <a:extLst>
              <a:ext uri="{FF2B5EF4-FFF2-40B4-BE49-F238E27FC236}">
                <a16:creationId xmlns:a16="http://schemas.microsoft.com/office/drawing/2014/main" id="{DC8EFF85-253E-EEF5-A8CE-88F0206E0A14}"/>
              </a:ext>
            </a:extLst>
          </p:cNvPr>
          <p:cNvSpPr/>
          <p:nvPr/>
        </p:nvSpPr>
        <p:spPr>
          <a:xfrm>
            <a:off x="8085239" y="317500"/>
            <a:ext cx="3879648" cy="2111375"/>
          </a:xfrm>
          <a:prstGeom prst="roundRect">
            <a:avLst>
              <a:gd name="adj" fmla="val 11166"/>
            </a:avLst>
          </a:prstGeom>
          <a:solidFill>
            <a:srgbClr val="740B0B"/>
          </a:solidFill>
          <a:ln w="7620">
            <a:solidFill>
              <a:srgbClr val="8D2424"/>
            </a:solidFill>
            <a:prstDash val="solid"/>
          </a:ln>
        </p:spPr>
      </p:sp>
      <p:sp>
        <p:nvSpPr>
          <p:cNvPr id="21" name="TextBox 20">
            <a:extLst>
              <a:ext uri="{FF2B5EF4-FFF2-40B4-BE49-F238E27FC236}">
                <a16:creationId xmlns:a16="http://schemas.microsoft.com/office/drawing/2014/main" id="{3E2BBA77-9C1C-1EBF-870B-E40658FAEDB7}"/>
              </a:ext>
            </a:extLst>
          </p:cNvPr>
          <p:cNvSpPr txBox="1"/>
          <p:nvPr/>
        </p:nvSpPr>
        <p:spPr>
          <a:xfrm>
            <a:off x="8334374" y="698426"/>
            <a:ext cx="3463828" cy="1598899"/>
          </a:xfrm>
          <a:prstGeom prst="rect">
            <a:avLst/>
          </a:prstGeom>
          <a:noFill/>
        </p:spPr>
        <p:txBody>
          <a:bodyPr wrap="square">
            <a:spAutoFit/>
          </a:bodyPr>
          <a:lstStyle/>
          <a:p>
            <a:pPr algn="just">
              <a:lnSpc>
                <a:spcPct val="150000"/>
              </a:lnSpc>
            </a:pPr>
            <a:r>
              <a:rPr lang="en-US" sz="1333" dirty="0">
                <a:solidFill>
                  <a:schemeClr val="accent4">
                    <a:lumMod val="20000"/>
                    <a:lumOff val="80000"/>
                  </a:schemeClr>
                </a:solidFill>
                <a:latin typeface="Open Sans" panose="020B0606030504020204" pitchFamily="34" charset="0"/>
              </a:rPr>
              <a:t>The piezo, also known as the buzzer, is a component that is used for generating sound. It is a digital component that can be connected to digital outputs, and emits a tone when the output is HIGH.</a:t>
            </a:r>
            <a:endParaRPr lang="en-IN" sz="1417" dirty="0">
              <a:solidFill>
                <a:schemeClr val="accent4">
                  <a:lumMod val="20000"/>
                  <a:lumOff val="80000"/>
                </a:schemeClr>
              </a:solidFill>
            </a:endParaRPr>
          </a:p>
        </p:txBody>
      </p:sp>
      <p:pic>
        <p:nvPicPr>
          <p:cNvPr id="23" name="Picture 22">
            <a:extLst>
              <a:ext uri="{FF2B5EF4-FFF2-40B4-BE49-F238E27FC236}">
                <a16:creationId xmlns:a16="http://schemas.microsoft.com/office/drawing/2014/main" id="{6100C4D3-00DD-76B4-AFE9-AC60B438F3F2}"/>
              </a:ext>
            </a:extLst>
          </p:cNvPr>
          <p:cNvPicPr>
            <a:picLocks noChangeAspect="1"/>
          </p:cNvPicPr>
          <p:nvPr/>
        </p:nvPicPr>
        <p:blipFill>
          <a:blip r:embed="rId5"/>
          <a:srcRect l="15174" t="9178" r="14998" b="2887"/>
          <a:stretch/>
        </p:blipFill>
        <p:spPr>
          <a:xfrm>
            <a:off x="9235927" y="2495812"/>
            <a:ext cx="1919338" cy="241701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5" name="Rectangle 24">
            <a:extLst>
              <a:ext uri="{FF2B5EF4-FFF2-40B4-BE49-F238E27FC236}">
                <a16:creationId xmlns:a16="http://schemas.microsoft.com/office/drawing/2014/main" id="{76457B7A-7950-5BE8-2EC7-B47042C7CF5F}"/>
              </a:ext>
            </a:extLst>
          </p:cNvPr>
          <p:cNvSpPr/>
          <p:nvPr/>
        </p:nvSpPr>
        <p:spPr>
          <a:xfrm>
            <a:off x="10609414" y="6372761"/>
            <a:ext cx="1547813" cy="3968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1500"/>
          </a:p>
        </p:txBody>
      </p:sp>
      <p:sp>
        <p:nvSpPr>
          <p:cNvPr id="2" name="Text 0">
            <a:extLst>
              <a:ext uri="{FF2B5EF4-FFF2-40B4-BE49-F238E27FC236}">
                <a16:creationId xmlns:a16="http://schemas.microsoft.com/office/drawing/2014/main" id="{314E698F-A917-833D-0F2C-95FE100FDBAF}"/>
              </a:ext>
            </a:extLst>
          </p:cNvPr>
          <p:cNvSpPr/>
          <p:nvPr/>
        </p:nvSpPr>
        <p:spPr>
          <a:xfrm>
            <a:off x="228006" y="270528"/>
            <a:ext cx="4133652" cy="532580"/>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3. Temperature &amp; Humidity Sensor:</a:t>
            </a:r>
            <a:endParaRPr lang="en-US" sz="2000" dirty="0">
              <a:latin typeface="Aharoni" panose="02010803020104030203" pitchFamily="2" charset="-79"/>
              <a:cs typeface="Aharoni" panose="02010803020104030203" pitchFamily="2" charset="-79"/>
            </a:endParaRPr>
          </a:p>
        </p:txBody>
      </p:sp>
      <p:sp>
        <p:nvSpPr>
          <p:cNvPr id="3" name="Text 0">
            <a:extLst>
              <a:ext uri="{FF2B5EF4-FFF2-40B4-BE49-F238E27FC236}">
                <a16:creationId xmlns:a16="http://schemas.microsoft.com/office/drawing/2014/main" id="{7A63E74A-BC74-EE52-901F-7AD7DB3D0025}"/>
              </a:ext>
            </a:extLst>
          </p:cNvPr>
          <p:cNvSpPr/>
          <p:nvPr/>
        </p:nvSpPr>
        <p:spPr>
          <a:xfrm>
            <a:off x="8412584" y="232790"/>
            <a:ext cx="2177251" cy="532580"/>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4. Buzzer:</a:t>
            </a:r>
            <a:endParaRPr lang="en-US" sz="2000" dirty="0">
              <a:latin typeface="Aharoni" panose="02010803020104030203" pitchFamily="2" charset="-79"/>
              <a:cs typeface="Aharoni" panose="02010803020104030203" pitchFamily="2" charset="-79"/>
            </a:endParaRPr>
          </a:p>
        </p:txBody>
      </p:sp>
      <p:sp>
        <p:nvSpPr>
          <p:cNvPr id="4" name="Text 0">
            <a:extLst>
              <a:ext uri="{FF2B5EF4-FFF2-40B4-BE49-F238E27FC236}">
                <a16:creationId xmlns:a16="http://schemas.microsoft.com/office/drawing/2014/main" id="{D99294D3-E6B0-59D9-4A15-93AF8AC2D573}"/>
              </a:ext>
            </a:extLst>
          </p:cNvPr>
          <p:cNvSpPr/>
          <p:nvPr/>
        </p:nvSpPr>
        <p:spPr>
          <a:xfrm>
            <a:off x="3653979" y="3281773"/>
            <a:ext cx="2177251" cy="532580"/>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5. Gas Sensors:</a:t>
            </a:r>
            <a:endParaRPr lang="en-US" sz="2000" dirty="0">
              <a:latin typeface="Aharoni" panose="02010803020104030203" pitchFamily="2" charset="-79"/>
              <a:cs typeface="Aharoni" panose="02010803020104030203" pitchFamily="2" charset="-79"/>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84AFA-F80C-AA62-8EE8-ACA28E0FDAE2}"/>
            </a:ext>
          </a:extLst>
        </p:cNvPr>
        <p:cNvGrpSpPr/>
        <p:nvPr/>
      </p:nvGrpSpPr>
      <p:grpSpPr>
        <a:xfrm>
          <a:off x="0" y="0"/>
          <a:ext cx="0" cy="0"/>
          <a:chOff x="0" y="0"/>
          <a:chExt cx="0" cy="0"/>
        </a:xfrm>
      </p:grpSpPr>
      <p:sp>
        <p:nvSpPr>
          <p:cNvPr id="15" name="Shape 1">
            <a:extLst>
              <a:ext uri="{FF2B5EF4-FFF2-40B4-BE49-F238E27FC236}">
                <a16:creationId xmlns:a16="http://schemas.microsoft.com/office/drawing/2014/main" id="{EE144A24-A251-FB2B-AABA-ED3E84CBA022}"/>
              </a:ext>
            </a:extLst>
          </p:cNvPr>
          <p:cNvSpPr/>
          <p:nvPr/>
        </p:nvSpPr>
        <p:spPr>
          <a:xfrm>
            <a:off x="3489321" y="523978"/>
            <a:ext cx="3677649" cy="2905021"/>
          </a:xfrm>
          <a:prstGeom prst="roundRect">
            <a:avLst>
              <a:gd name="adj" fmla="val 11166"/>
            </a:avLst>
          </a:prstGeom>
          <a:solidFill>
            <a:srgbClr val="740B0B"/>
          </a:solidFill>
          <a:ln w="7620">
            <a:solidFill>
              <a:srgbClr val="8D2424"/>
            </a:solidFill>
            <a:prstDash val="solid"/>
          </a:ln>
        </p:spPr>
      </p:sp>
      <p:sp>
        <p:nvSpPr>
          <p:cNvPr id="14" name="TextBox 13">
            <a:extLst>
              <a:ext uri="{FF2B5EF4-FFF2-40B4-BE49-F238E27FC236}">
                <a16:creationId xmlns:a16="http://schemas.microsoft.com/office/drawing/2014/main" id="{283036AB-48C0-CE95-53FA-DFFA49E65B88}"/>
              </a:ext>
            </a:extLst>
          </p:cNvPr>
          <p:cNvSpPr txBox="1"/>
          <p:nvPr/>
        </p:nvSpPr>
        <p:spPr>
          <a:xfrm>
            <a:off x="3743320" y="892093"/>
            <a:ext cx="3302000" cy="2480294"/>
          </a:xfrm>
          <a:prstGeom prst="rect">
            <a:avLst/>
          </a:prstGeom>
          <a:noFill/>
        </p:spPr>
        <p:txBody>
          <a:bodyPr wrap="square">
            <a:spAutoFit/>
          </a:bodyPr>
          <a:lstStyle/>
          <a:p>
            <a:pPr algn="just">
              <a:lnSpc>
                <a:spcPct val="150000"/>
              </a:lnSpc>
            </a:pPr>
            <a:r>
              <a:rPr lang="en-US" sz="1500" b="0" i="0" dirty="0">
                <a:solidFill>
                  <a:schemeClr val="accent3">
                    <a:lumMod val="20000"/>
                    <a:lumOff val="80000"/>
                  </a:schemeClr>
                </a:solidFill>
                <a:effectLst/>
                <a:latin typeface="Google Sans"/>
              </a:rPr>
              <a:t>The ESP32-CAM is a development board based on the ESP32 chip that incorporates a camera module, Wi-Fi, and Bluetooth connectivity, making it suitable for various IoT applications requiring image capture and data transmission. </a:t>
            </a:r>
            <a:endParaRPr lang="en-IN" sz="1500" dirty="0">
              <a:solidFill>
                <a:schemeClr val="accent3">
                  <a:lumMod val="20000"/>
                  <a:lumOff val="80000"/>
                </a:schemeClr>
              </a:solidFill>
            </a:endParaRPr>
          </a:p>
        </p:txBody>
      </p:sp>
      <p:sp>
        <p:nvSpPr>
          <p:cNvPr id="25" name="Rectangle 24">
            <a:extLst>
              <a:ext uri="{FF2B5EF4-FFF2-40B4-BE49-F238E27FC236}">
                <a16:creationId xmlns:a16="http://schemas.microsoft.com/office/drawing/2014/main" id="{1DB080CA-943E-6E5A-2B18-FF62CC43659E}"/>
              </a:ext>
            </a:extLst>
          </p:cNvPr>
          <p:cNvSpPr/>
          <p:nvPr/>
        </p:nvSpPr>
        <p:spPr>
          <a:xfrm>
            <a:off x="10609414" y="6372761"/>
            <a:ext cx="1547813" cy="3968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1500"/>
          </a:p>
        </p:txBody>
      </p:sp>
      <p:pic>
        <p:nvPicPr>
          <p:cNvPr id="1026" name="Picture 2" descr="Wireless ESP32 CAM WiFi Bluetooth Module at ₹ 345/piece in Hyderabad | ID:  2852168910188">
            <a:extLst>
              <a:ext uri="{FF2B5EF4-FFF2-40B4-BE49-F238E27FC236}">
                <a16:creationId xmlns:a16="http://schemas.microsoft.com/office/drawing/2014/main" id="{8B037B2A-F595-0884-5B19-91B73D4808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800" y="406400"/>
            <a:ext cx="3302000" cy="3302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Shape 1">
            <a:extLst>
              <a:ext uri="{FF2B5EF4-FFF2-40B4-BE49-F238E27FC236}">
                <a16:creationId xmlns:a16="http://schemas.microsoft.com/office/drawing/2014/main" id="{791282EB-BF30-4CB6-B45E-D86F019A606D}"/>
              </a:ext>
            </a:extLst>
          </p:cNvPr>
          <p:cNvSpPr/>
          <p:nvPr/>
        </p:nvSpPr>
        <p:spPr>
          <a:xfrm>
            <a:off x="4113597" y="3685285"/>
            <a:ext cx="4393140" cy="2764959"/>
          </a:xfrm>
          <a:prstGeom prst="roundRect">
            <a:avLst>
              <a:gd name="adj" fmla="val 12403"/>
            </a:avLst>
          </a:prstGeom>
          <a:solidFill>
            <a:srgbClr val="740B0B"/>
          </a:solidFill>
          <a:ln w="7620">
            <a:solidFill>
              <a:srgbClr val="8D2424"/>
            </a:solidFill>
            <a:prstDash val="solid"/>
          </a:ln>
        </p:spPr>
      </p:sp>
      <p:sp>
        <p:nvSpPr>
          <p:cNvPr id="22" name="Text 0">
            <a:extLst>
              <a:ext uri="{FF2B5EF4-FFF2-40B4-BE49-F238E27FC236}">
                <a16:creationId xmlns:a16="http://schemas.microsoft.com/office/drawing/2014/main" id="{30B4AD87-49EE-EB98-6DD9-DFD119F485A7}"/>
              </a:ext>
            </a:extLst>
          </p:cNvPr>
          <p:cNvSpPr/>
          <p:nvPr/>
        </p:nvSpPr>
        <p:spPr>
          <a:xfrm>
            <a:off x="4555077" y="3645600"/>
            <a:ext cx="3483778" cy="532580"/>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8. Bluetooth Module (HC05):</a:t>
            </a:r>
            <a:endParaRPr lang="en-US" sz="2000" dirty="0">
              <a:latin typeface="Aharoni" panose="02010803020104030203" pitchFamily="2" charset="-79"/>
              <a:cs typeface="Aharoni" panose="02010803020104030203" pitchFamily="2" charset="-79"/>
            </a:endParaRPr>
          </a:p>
        </p:txBody>
      </p:sp>
      <p:sp>
        <p:nvSpPr>
          <p:cNvPr id="3" name="Text 3">
            <a:extLst>
              <a:ext uri="{FF2B5EF4-FFF2-40B4-BE49-F238E27FC236}">
                <a16:creationId xmlns:a16="http://schemas.microsoft.com/office/drawing/2014/main" id="{37E33B40-E61C-5039-80DA-0A1CFBAD3902}"/>
              </a:ext>
            </a:extLst>
          </p:cNvPr>
          <p:cNvSpPr/>
          <p:nvPr/>
        </p:nvSpPr>
        <p:spPr>
          <a:xfrm>
            <a:off x="4555077" y="4217992"/>
            <a:ext cx="3835390" cy="1444625"/>
          </a:xfrm>
          <a:prstGeom prst="rect">
            <a:avLst/>
          </a:prstGeom>
          <a:noFill/>
          <a:ln/>
        </p:spPr>
        <p:txBody>
          <a:bodyPr wrap="square" lIns="0" tIns="0" rIns="0" bIns="0" rtlCol="0" anchor="t"/>
          <a:lstStyle/>
          <a:p>
            <a:pPr>
              <a:lnSpc>
                <a:spcPct val="150000"/>
              </a:lnSpc>
            </a:pPr>
            <a:r>
              <a:rPr lang="en-US" sz="1600" b="0" i="0" dirty="0">
                <a:solidFill>
                  <a:schemeClr val="accent2">
                    <a:lumMod val="20000"/>
                    <a:lumOff val="80000"/>
                  </a:schemeClr>
                </a:solidFill>
                <a:effectLst/>
                <a:latin typeface="Google Sans"/>
              </a:rPr>
              <a:t>The HC-05 is a widely used, compact Bluetooth module enabling wireless serial communication (UART) between devices, operating on Bluetooth 2.0 technology with Enhanced Data Rate (EDR) support and a range of about 10 meters. </a:t>
            </a:r>
            <a:endParaRPr lang="en-US" sz="1600" dirty="0">
              <a:solidFill>
                <a:schemeClr val="accent2">
                  <a:lumMod val="20000"/>
                  <a:lumOff val="80000"/>
                </a:schemeClr>
              </a:solidFill>
              <a:latin typeface="Google Sans"/>
            </a:endParaRPr>
          </a:p>
        </p:txBody>
      </p:sp>
      <p:sp>
        <p:nvSpPr>
          <p:cNvPr id="4" name="Text 0">
            <a:extLst>
              <a:ext uri="{FF2B5EF4-FFF2-40B4-BE49-F238E27FC236}">
                <a16:creationId xmlns:a16="http://schemas.microsoft.com/office/drawing/2014/main" id="{00B03E72-E893-49BF-7284-04A9C65AE4C2}"/>
              </a:ext>
            </a:extLst>
          </p:cNvPr>
          <p:cNvSpPr/>
          <p:nvPr/>
        </p:nvSpPr>
        <p:spPr>
          <a:xfrm>
            <a:off x="3811683" y="407756"/>
            <a:ext cx="3156384" cy="647738"/>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6. ESP32-CAM:</a:t>
            </a:r>
            <a:endParaRPr lang="en-US" sz="2000" dirty="0">
              <a:latin typeface="Aharoni" panose="02010803020104030203" pitchFamily="2" charset="-79"/>
              <a:cs typeface="Aharoni" panose="02010803020104030203" pitchFamily="2" charset="-79"/>
            </a:endParaRPr>
          </a:p>
        </p:txBody>
      </p:sp>
      <p:sp>
        <p:nvSpPr>
          <p:cNvPr id="28" name="Shape 1">
            <a:extLst>
              <a:ext uri="{FF2B5EF4-FFF2-40B4-BE49-F238E27FC236}">
                <a16:creationId xmlns:a16="http://schemas.microsoft.com/office/drawing/2014/main" id="{EBB54C7B-E79D-2D4E-1CB9-BCFB68043779}"/>
              </a:ext>
            </a:extLst>
          </p:cNvPr>
          <p:cNvSpPr/>
          <p:nvPr/>
        </p:nvSpPr>
        <p:spPr>
          <a:xfrm>
            <a:off x="8005237" y="767505"/>
            <a:ext cx="2327790" cy="1247776"/>
          </a:xfrm>
          <a:prstGeom prst="roundRect">
            <a:avLst>
              <a:gd name="adj" fmla="val 12403"/>
            </a:avLst>
          </a:prstGeom>
          <a:solidFill>
            <a:srgbClr val="740B0B"/>
          </a:solidFill>
          <a:ln w="7620">
            <a:solidFill>
              <a:srgbClr val="8D2424"/>
            </a:solidFill>
            <a:prstDash val="solid"/>
          </a:ln>
        </p:spPr>
      </p:sp>
      <p:sp>
        <p:nvSpPr>
          <p:cNvPr id="26" name="Text 0">
            <a:extLst>
              <a:ext uri="{FF2B5EF4-FFF2-40B4-BE49-F238E27FC236}">
                <a16:creationId xmlns:a16="http://schemas.microsoft.com/office/drawing/2014/main" id="{3B18D460-BE1D-9704-6F34-C0D6AEC7E17D}"/>
              </a:ext>
            </a:extLst>
          </p:cNvPr>
          <p:cNvSpPr/>
          <p:nvPr/>
        </p:nvSpPr>
        <p:spPr>
          <a:xfrm>
            <a:off x="8083484" y="703245"/>
            <a:ext cx="2054103" cy="532580"/>
          </a:xfrm>
          <a:prstGeom prst="rect">
            <a:avLst/>
          </a:prstGeom>
          <a:noFill/>
          <a:ln/>
        </p:spPr>
        <p:txBody>
          <a:bodyPr wrap="square" lIns="0" tIns="0" rIns="0" bIns="0" rtlCol="0" anchor="t"/>
          <a:lstStyle/>
          <a:p>
            <a:pPr>
              <a:lnSpc>
                <a:spcPts val="4666"/>
              </a:lnSpc>
            </a:pPr>
            <a:r>
              <a:rPr lang="en-US" sz="2000" dirty="0">
                <a:solidFill>
                  <a:srgbClr val="FAEBEB"/>
                </a:solidFill>
                <a:latin typeface="Aharoni" panose="02010803020104030203" pitchFamily="2" charset="-79"/>
                <a:ea typeface="Dela Gothic One" pitchFamily="34" charset="-122"/>
                <a:cs typeface="Aharoni" panose="02010803020104030203" pitchFamily="2" charset="-79"/>
              </a:rPr>
              <a:t>7. OLED Display:</a:t>
            </a:r>
            <a:endParaRPr lang="en-US" sz="2000" dirty="0">
              <a:latin typeface="Aharoni" panose="02010803020104030203" pitchFamily="2" charset="-79"/>
              <a:cs typeface="Aharoni" panose="02010803020104030203" pitchFamily="2" charset="-79"/>
            </a:endParaRPr>
          </a:p>
        </p:txBody>
      </p:sp>
      <p:sp>
        <p:nvSpPr>
          <p:cNvPr id="27" name="Text 3">
            <a:extLst>
              <a:ext uri="{FF2B5EF4-FFF2-40B4-BE49-F238E27FC236}">
                <a16:creationId xmlns:a16="http://schemas.microsoft.com/office/drawing/2014/main" id="{FBA75363-3F72-2B42-0BA7-E8CC0DB5B773}"/>
              </a:ext>
            </a:extLst>
          </p:cNvPr>
          <p:cNvSpPr/>
          <p:nvPr/>
        </p:nvSpPr>
        <p:spPr>
          <a:xfrm>
            <a:off x="8226501" y="1225074"/>
            <a:ext cx="2054103" cy="853707"/>
          </a:xfrm>
          <a:prstGeom prst="rect">
            <a:avLst/>
          </a:prstGeom>
          <a:noFill/>
          <a:ln/>
        </p:spPr>
        <p:txBody>
          <a:bodyPr wrap="square" lIns="0" tIns="0" rIns="0" bIns="0" rtlCol="0" anchor="t"/>
          <a:lstStyle/>
          <a:p>
            <a:pPr>
              <a:lnSpc>
                <a:spcPts val="2250"/>
              </a:lnSpc>
            </a:pPr>
            <a:r>
              <a:rPr lang="en-US" sz="1417" dirty="0">
                <a:solidFill>
                  <a:schemeClr val="accent4">
                    <a:lumMod val="20000"/>
                    <a:lumOff val="80000"/>
                  </a:schemeClr>
                </a:solidFill>
                <a:latin typeface="Google Sans"/>
              </a:rPr>
              <a:t>The OLED Display displays the required parameters.</a:t>
            </a:r>
          </a:p>
        </p:txBody>
      </p:sp>
      <p:pic>
        <p:nvPicPr>
          <p:cNvPr id="6" name="Picture 2" descr="Robotbanao HC05 Bluetooth Transceiver Module with TTL  Outputs-Green-Bluetooth V2.0 protocol standards-GPS Navigation  System,Industrial ...">
            <a:extLst>
              <a:ext uri="{FF2B5EF4-FFF2-40B4-BE49-F238E27FC236}">
                <a16:creationId xmlns:a16="http://schemas.microsoft.com/office/drawing/2014/main" id="{A8F961D9-8197-BA78-9C6C-01619464C1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6737" y="3803539"/>
            <a:ext cx="2652330" cy="23950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47064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08125" y="461578"/>
            <a:ext cx="4422675" cy="593923"/>
          </a:xfrm>
          <a:prstGeom prst="rect">
            <a:avLst/>
          </a:prstGeom>
          <a:noFill/>
          <a:ln/>
        </p:spPr>
        <p:txBody>
          <a:bodyPr wrap="none" lIns="0" tIns="0" rIns="0" bIns="0" rtlCol="0" anchor="t"/>
          <a:lstStyle/>
          <a:p>
            <a:pPr>
              <a:lnSpc>
                <a:spcPts val="4666"/>
              </a:lnSpc>
            </a:pPr>
            <a:r>
              <a:rPr lang="en-US" sz="3708" dirty="0">
                <a:solidFill>
                  <a:srgbClr val="FAEBEB"/>
                </a:solidFill>
                <a:effectLst>
                  <a:glow rad="139700">
                    <a:schemeClr val="accent3">
                      <a:satMod val="175000"/>
                      <a:alpha val="40000"/>
                    </a:schemeClr>
                  </a:glow>
                </a:effectLst>
                <a:latin typeface="Aharoni" panose="02010803020104030203" pitchFamily="2" charset="-79"/>
                <a:ea typeface="Dela Gothic One" pitchFamily="34" charset="-122"/>
                <a:cs typeface="Aharoni" panose="02010803020104030203" pitchFamily="2" charset="-79"/>
              </a:rPr>
              <a:t>Alert Mechanisms:</a:t>
            </a:r>
            <a:endParaRPr lang="en-US" sz="3708" dirty="0">
              <a:effectLst>
                <a:glow rad="139700">
                  <a:schemeClr val="accent3">
                    <a:satMod val="175000"/>
                    <a:alpha val="40000"/>
                  </a:schemeClr>
                </a:glow>
              </a:effectLst>
              <a:latin typeface="Aharoni" panose="02010803020104030203" pitchFamily="2" charset="-79"/>
              <a:cs typeface="Aharoni" panose="02010803020104030203" pitchFamily="2" charset="-79"/>
            </a:endParaRPr>
          </a:p>
        </p:txBody>
      </p:sp>
      <p:pic>
        <p:nvPicPr>
          <p:cNvPr id="3" name="Image 0" descr="preencoded.png"/>
          <p:cNvPicPr>
            <a:picLocks noChangeAspect="1"/>
          </p:cNvPicPr>
          <p:nvPr/>
        </p:nvPicPr>
        <p:blipFill>
          <a:blip r:embed="rId3"/>
          <a:stretch>
            <a:fillRect/>
          </a:stretch>
        </p:blipFill>
        <p:spPr>
          <a:xfrm>
            <a:off x="147788" y="1568388"/>
            <a:ext cx="3072186" cy="1898744"/>
          </a:xfrm>
          <a:prstGeom prst="rect">
            <a:avLst/>
          </a:prstGeom>
        </p:spPr>
      </p:pic>
      <p:sp>
        <p:nvSpPr>
          <p:cNvPr id="4" name="Text 1"/>
          <p:cNvSpPr/>
          <p:nvPr/>
        </p:nvSpPr>
        <p:spPr>
          <a:xfrm>
            <a:off x="3312469" y="1794965"/>
            <a:ext cx="2375594" cy="296863"/>
          </a:xfrm>
          <a:prstGeom prst="rect">
            <a:avLst/>
          </a:prstGeom>
          <a:noFill/>
          <a:ln/>
        </p:spPr>
        <p:txBody>
          <a:bodyPr wrap="none" lIns="0" tIns="0" rIns="0" bIns="0" rtlCol="0" anchor="t"/>
          <a:lstStyle/>
          <a:p>
            <a:pPr>
              <a:lnSpc>
                <a:spcPts val="2333"/>
              </a:lnSpc>
            </a:pPr>
            <a:r>
              <a:rPr lang="en-US" sz="1833" b="1" dirty="0">
                <a:solidFill>
                  <a:srgbClr val="FFE5E5"/>
                </a:solidFill>
                <a:latin typeface="Dela Gothic One" pitchFamily="34" charset="0"/>
                <a:ea typeface="Dela Gothic One" pitchFamily="34" charset="-122"/>
                <a:cs typeface="Dela Gothic One" pitchFamily="34" charset="-120"/>
              </a:rPr>
              <a:t>Audio Alarm</a:t>
            </a:r>
            <a:endParaRPr lang="en-US" sz="1833" b="1" dirty="0"/>
          </a:p>
        </p:txBody>
      </p:sp>
      <p:sp>
        <p:nvSpPr>
          <p:cNvPr id="5" name="Text 2"/>
          <p:cNvSpPr/>
          <p:nvPr/>
        </p:nvSpPr>
        <p:spPr>
          <a:xfrm>
            <a:off x="3312469" y="2200075"/>
            <a:ext cx="2046931" cy="866775"/>
          </a:xfrm>
          <a:prstGeom prst="rect">
            <a:avLst/>
          </a:prstGeom>
          <a:noFill/>
          <a:ln/>
        </p:spPr>
        <p:txBody>
          <a:bodyPr wrap="square" lIns="0" tIns="0" rIns="0" bIns="0" rtlCol="0" anchor="t"/>
          <a:lstStyle/>
          <a:p>
            <a:pPr>
              <a:lnSpc>
                <a:spcPts val="2250"/>
              </a:lnSpc>
            </a:pPr>
            <a:r>
              <a:rPr lang="en-US" sz="1300" dirty="0">
                <a:solidFill>
                  <a:srgbClr val="FFE5E5"/>
                </a:solidFill>
                <a:latin typeface="DM Sans" pitchFamily="34" charset="0"/>
                <a:ea typeface="DM Sans" pitchFamily="34" charset="-122"/>
                <a:cs typeface="DM Sans" pitchFamily="34" charset="-120"/>
              </a:rPr>
              <a:t>A loud siren provides a traditional and effective way to alert occupants of a potential fire.</a:t>
            </a:r>
            <a:endParaRPr lang="en-US" sz="1300" dirty="0"/>
          </a:p>
        </p:txBody>
      </p:sp>
      <p:sp>
        <p:nvSpPr>
          <p:cNvPr id="7" name="Text 3"/>
          <p:cNvSpPr/>
          <p:nvPr/>
        </p:nvSpPr>
        <p:spPr>
          <a:xfrm>
            <a:off x="3312469" y="4160341"/>
            <a:ext cx="2375594" cy="296863"/>
          </a:xfrm>
          <a:prstGeom prst="rect">
            <a:avLst/>
          </a:prstGeom>
          <a:noFill/>
          <a:ln/>
        </p:spPr>
        <p:txBody>
          <a:bodyPr wrap="none" lIns="0" tIns="0" rIns="0" bIns="0" rtlCol="0" anchor="t"/>
          <a:lstStyle/>
          <a:p>
            <a:pPr>
              <a:lnSpc>
                <a:spcPts val="2333"/>
              </a:lnSpc>
            </a:pPr>
            <a:r>
              <a:rPr lang="en-US" sz="1833" b="1" dirty="0">
                <a:solidFill>
                  <a:srgbClr val="FFE5E5"/>
                </a:solidFill>
                <a:latin typeface="Dela Gothic One" pitchFamily="34" charset="0"/>
                <a:ea typeface="Dela Gothic One" pitchFamily="34" charset="-122"/>
                <a:cs typeface="Dela Gothic One" pitchFamily="34" charset="-120"/>
              </a:rPr>
              <a:t>Visual Alarm</a:t>
            </a:r>
            <a:endParaRPr lang="en-US" sz="1833" b="1" dirty="0"/>
          </a:p>
        </p:txBody>
      </p:sp>
      <p:sp>
        <p:nvSpPr>
          <p:cNvPr id="8" name="Text 4"/>
          <p:cNvSpPr/>
          <p:nvPr/>
        </p:nvSpPr>
        <p:spPr>
          <a:xfrm>
            <a:off x="3312469" y="4565451"/>
            <a:ext cx="2182398" cy="866775"/>
          </a:xfrm>
          <a:prstGeom prst="rect">
            <a:avLst/>
          </a:prstGeom>
          <a:noFill/>
          <a:ln/>
        </p:spPr>
        <p:txBody>
          <a:bodyPr wrap="square" lIns="0" tIns="0" rIns="0" bIns="0" rtlCol="0" anchor="t"/>
          <a:lstStyle/>
          <a:p>
            <a:pPr>
              <a:lnSpc>
                <a:spcPts val="2250"/>
              </a:lnSpc>
            </a:pPr>
            <a:r>
              <a:rPr lang="en-US" sz="1300" dirty="0">
                <a:solidFill>
                  <a:srgbClr val="FFE5E5"/>
                </a:solidFill>
                <a:latin typeface="DM Sans" pitchFamily="34" charset="0"/>
                <a:ea typeface="DM Sans" pitchFamily="34" charset="-122"/>
                <a:cs typeface="DM Sans" pitchFamily="34" charset="-120"/>
              </a:rPr>
              <a:t>Red LED lights can be used to alert individuals who may be hard of hearing or unable to hear the audio alarm.</a:t>
            </a:r>
            <a:endParaRPr lang="en-US" sz="1300" dirty="0"/>
          </a:p>
        </p:txBody>
      </p:sp>
      <p:pic>
        <p:nvPicPr>
          <p:cNvPr id="9" name="Image 2" descr="preencoded.png"/>
          <p:cNvPicPr>
            <a:picLocks noChangeAspect="1"/>
          </p:cNvPicPr>
          <p:nvPr/>
        </p:nvPicPr>
        <p:blipFill>
          <a:blip r:embed="rId4"/>
          <a:stretch>
            <a:fillRect/>
          </a:stretch>
        </p:blipFill>
        <p:spPr>
          <a:xfrm>
            <a:off x="8972028" y="1568387"/>
            <a:ext cx="3072187" cy="1898745"/>
          </a:xfrm>
          <a:prstGeom prst="rect">
            <a:avLst/>
          </a:prstGeom>
        </p:spPr>
      </p:pic>
      <p:sp>
        <p:nvSpPr>
          <p:cNvPr id="10" name="Text 5"/>
          <p:cNvSpPr/>
          <p:nvPr/>
        </p:nvSpPr>
        <p:spPr>
          <a:xfrm>
            <a:off x="6832602" y="1794964"/>
            <a:ext cx="2502694" cy="296863"/>
          </a:xfrm>
          <a:prstGeom prst="rect">
            <a:avLst/>
          </a:prstGeom>
          <a:noFill/>
          <a:ln/>
        </p:spPr>
        <p:txBody>
          <a:bodyPr wrap="none" lIns="0" tIns="0" rIns="0" bIns="0" rtlCol="0" anchor="t"/>
          <a:lstStyle/>
          <a:p>
            <a:pPr>
              <a:lnSpc>
                <a:spcPts val="2333"/>
              </a:lnSpc>
            </a:pPr>
            <a:r>
              <a:rPr lang="en-US" sz="1833" b="1" dirty="0">
                <a:solidFill>
                  <a:srgbClr val="FFE5E5"/>
                </a:solidFill>
                <a:latin typeface="Dela Gothic One" pitchFamily="34" charset="0"/>
                <a:ea typeface="Dela Gothic One" pitchFamily="34" charset="-122"/>
                <a:cs typeface="Dela Gothic One" pitchFamily="34" charset="-120"/>
              </a:rPr>
              <a:t>Mobile  Alerts</a:t>
            </a:r>
            <a:endParaRPr lang="en-US" sz="1833" b="1" dirty="0"/>
          </a:p>
        </p:txBody>
      </p:sp>
      <p:sp>
        <p:nvSpPr>
          <p:cNvPr id="11" name="Text 6"/>
          <p:cNvSpPr/>
          <p:nvPr/>
        </p:nvSpPr>
        <p:spPr>
          <a:xfrm>
            <a:off x="6832602" y="2124403"/>
            <a:ext cx="2259454" cy="1155700"/>
          </a:xfrm>
          <a:prstGeom prst="rect">
            <a:avLst/>
          </a:prstGeom>
          <a:noFill/>
          <a:ln/>
        </p:spPr>
        <p:txBody>
          <a:bodyPr wrap="square" lIns="0" tIns="0" rIns="0" bIns="0" rtlCol="0" anchor="t"/>
          <a:lstStyle/>
          <a:p>
            <a:pPr>
              <a:lnSpc>
                <a:spcPts val="2250"/>
              </a:lnSpc>
            </a:pPr>
            <a:r>
              <a:rPr lang="en-US" sz="1300" dirty="0">
                <a:solidFill>
                  <a:srgbClr val="FFE5E5"/>
                </a:solidFill>
                <a:latin typeface="DM Sans" pitchFamily="34" charset="0"/>
                <a:ea typeface="DM Sans" pitchFamily="34" charset="-122"/>
                <a:cs typeface="DM Sans" pitchFamily="34" charset="-120"/>
              </a:rPr>
              <a:t>The system can send alert calls and notifications to smartphones, alerting occupants even when they are away from home.</a:t>
            </a:r>
            <a:endParaRPr lang="en-US" sz="1300" dirty="0"/>
          </a:p>
        </p:txBody>
      </p:sp>
      <p:sp>
        <p:nvSpPr>
          <p:cNvPr id="12" name="Rectangle 11">
            <a:extLst>
              <a:ext uri="{FF2B5EF4-FFF2-40B4-BE49-F238E27FC236}">
                <a16:creationId xmlns:a16="http://schemas.microsoft.com/office/drawing/2014/main" id="{1EE94347-825E-911E-F856-F183DF766429}"/>
              </a:ext>
            </a:extLst>
          </p:cNvPr>
          <p:cNvSpPr/>
          <p:nvPr/>
        </p:nvSpPr>
        <p:spPr>
          <a:xfrm>
            <a:off x="10609414" y="6372761"/>
            <a:ext cx="1547813" cy="3968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1500"/>
          </a:p>
        </p:txBody>
      </p:sp>
      <p:pic>
        <p:nvPicPr>
          <p:cNvPr id="2050" name="Picture 2" descr="47,400+ Live Streaming Phone Stock Photos, Pictures &amp; Royalty-Free Images -  iStock">
            <a:extLst>
              <a:ext uri="{FF2B5EF4-FFF2-40B4-BE49-F238E27FC236}">
                <a16:creationId xmlns:a16="http://schemas.microsoft.com/office/drawing/2014/main" id="{86BC1A00-C0B0-70D2-0C3A-C716A2CEFF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72028" y="3898984"/>
            <a:ext cx="3072186" cy="1898744"/>
          </a:xfrm>
          <a:prstGeom prst="rect">
            <a:avLst/>
          </a:prstGeom>
          <a:noFill/>
          <a:extLst>
            <a:ext uri="{909E8E84-426E-40DD-AFC4-6F175D3DCCD1}">
              <a14:hiddenFill xmlns:a14="http://schemas.microsoft.com/office/drawing/2010/main">
                <a:solidFill>
                  <a:srgbClr val="FFFFFF"/>
                </a:solidFill>
              </a14:hiddenFill>
            </a:ext>
          </a:extLst>
        </p:spPr>
      </p:pic>
      <p:sp>
        <p:nvSpPr>
          <p:cNvPr id="13" name="Text 5">
            <a:extLst>
              <a:ext uri="{FF2B5EF4-FFF2-40B4-BE49-F238E27FC236}">
                <a16:creationId xmlns:a16="http://schemas.microsoft.com/office/drawing/2014/main" id="{5C1DC54E-1DC6-57CF-6F0F-537EF136E15A}"/>
              </a:ext>
            </a:extLst>
          </p:cNvPr>
          <p:cNvSpPr/>
          <p:nvPr/>
        </p:nvSpPr>
        <p:spPr>
          <a:xfrm>
            <a:off x="6832602" y="4160341"/>
            <a:ext cx="2502694" cy="296863"/>
          </a:xfrm>
          <a:prstGeom prst="rect">
            <a:avLst/>
          </a:prstGeom>
          <a:noFill/>
          <a:ln/>
        </p:spPr>
        <p:txBody>
          <a:bodyPr wrap="none" lIns="0" tIns="0" rIns="0" bIns="0" rtlCol="0" anchor="t"/>
          <a:lstStyle/>
          <a:p>
            <a:pPr>
              <a:lnSpc>
                <a:spcPts val="2333"/>
              </a:lnSpc>
            </a:pPr>
            <a:r>
              <a:rPr lang="en-US" sz="1833" b="1" dirty="0">
                <a:solidFill>
                  <a:srgbClr val="FFE5E5"/>
                </a:solidFill>
                <a:latin typeface="Dela Gothic One" pitchFamily="34" charset="0"/>
                <a:ea typeface="Dela Gothic One" pitchFamily="34" charset="-122"/>
              </a:rPr>
              <a:t>Live Video</a:t>
            </a:r>
            <a:endParaRPr lang="en-US" sz="1833" b="1" dirty="0"/>
          </a:p>
        </p:txBody>
      </p:sp>
      <p:sp>
        <p:nvSpPr>
          <p:cNvPr id="14" name="Text 6">
            <a:extLst>
              <a:ext uri="{FF2B5EF4-FFF2-40B4-BE49-F238E27FC236}">
                <a16:creationId xmlns:a16="http://schemas.microsoft.com/office/drawing/2014/main" id="{FF9F4389-6539-5B4F-D243-28C4F7126F2B}"/>
              </a:ext>
            </a:extLst>
          </p:cNvPr>
          <p:cNvSpPr/>
          <p:nvPr/>
        </p:nvSpPr>
        <p:spPr>
          <a:xfrm>
            <a:off x="6832602" y="4489780"/>
            <a:ext cx="2259454" cy="1155700"/>
          </a:xfrm>
          <a:prstGeom prst="rect">
            <a:avLst/>
          </a:prstGeom>
          <a:noFill/>
          <a:ln/>
        </p:spPr>
        <p:txBody>
          <a:bodyPr wrap="square" lIns="0" tIns="0" rIns="0" bIns="0" rtlCol="0" anchor="t"/>
          <a:lstStyle/>
          <a:p>
            <a:pPr>
              <a:lnSpc>
                <a:spcPts val="2250"/>
              </a:lnSpc>
            </a:pPr>
            <a:r>
              <a:rPr lang="en-US" sz="1300" dirty="0">
                <a:solidFill>
                  <a:srgbClr val="FFE5E5"/>
                </a:solidFill>
                <a:latin typeface="DM Sans" pitchFamily="34" charset="0"/>
                <a:ea typeface="DM Sans" pitchFamily="34" charset="-122"/>
                <a:cs typeface="DM Sans" pitchFamily="34" charset="-120"/>
              </a:rPr>
              <a:t>The system can send live video footage wirelessly to the outside workstation</a:t>
            </a:r>
            <a:endParaRPr lang="en-US" sz="1300" dirty="0"/>
          </a:p>
        </p:txBody>
      </p:sp>
      <p:pic>
        <p:nvPicPr>
          <p:cNvPr id="2052" name="Picture 4" descr="Light-emitting diode - Wikipedia">
            <a:extLst>
              <a:ext uri="{FF2B5EF4-FFF2-40B4-BE49-F238E27FC236}">
                <a16:creationId xmlns:a16="http://schemas.microsoft.com/office/drawing/2014/main" id="{FC6C8E06-18CD-6DC1-82EA-9CC3CC8B388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9421" y="3898984"/>
            <a:ext cx="3072186" cy="18987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5256FFB-9FEC-F46C-86AE-5D3C1D8C80BF}"/>
            </a:ext>
          </a:extLst>
        </p:cNvPr>
        <p:cNvGrpSpPr/>
        <p:nvPr/>
      </p:nvGrpSpPr>
      <p:grpSpPr>
        <a:xfrm>
          <a:off x="0" y="0"/>
          <a:ext cx="0" cy="0"/>
          <a:chOff x="0" y="0"/>
          <a:chExt cx="0" cy="0"/>
        </a:xfrm>
      </p:grpSpPr>
      <p:sp>
        <p:nvSpPr>
          <p:cNvPr id="4" name="Text 0">
            <a:extLst>
              <a:ext uri="{FF2B5EF4-FFF2-40B4-BE49-F238E27FC236}">
                <a16:creationId xmlns:a16="http://schemas.microsoft.com/office/drawing/2014/main" id="{D5D328BD-1C49-CD61-B3FE-D7B813CB9A41}"/>
              </a:ext>
            </a:extLst>
          </p:cNvPr>
          <p:cNvSpPr/>
          <p:nvPr/>
        </p:nvSpPr>
        <p:spPr>
          <a:xfrm>
            <a:off x="728073" y="517448"/>
            <a:ext cx="5536539" cy="1110853"/>
          </a:xfrm>
          <a:prstGeom prst="rect">
            <a:avLst/>
          </a:prstGeom>
          <a:noFill/>
          <a:ln/>
        </p:spPr>
        <p:txBody>
          <a:bodyPr wrap="square" lIns="0" tIns="0" rIns="0" bIns="0" rtlCol="0" anchor="t"/>
          <a:lstStyle/>
          <a:p>
            <a:pPr marL="0" indent="0">
              <a:lnSpc>
                <a:spcPts val="7700"/>
              </a:lnSpc>
              <a:buNone/>
            </a:pPr>
            <a:r>
              <a:rPr lang="en-US" sz="5500" b="1" dirty="0">
                <a:solidFill>
                  <a:srgbClr val="FAEBEB"/>
                </a:solidFill>
                <a:latin typeface="Aharoni" panose="02010803020104030203" pitchFamily="2" charset="-79"/>
                <a:ea typeface="Dela Gothic One" panose="020B0604020202020204" charset="-128"/>
                <a:cs typeface="Aharoni" panose="02010803020104030203" pitchFamily="2" charset="-79"/>
              </a:rPr>
              <a:t>Work till now:</a:t>
            </a:r>
            <a:endParaRPr lang="en-US" sz="5500" b="1" dirty="0">
              <a:latin typeface="Aharoni" panose="02010803020104030203" pitchFamily="2" charset="-79"/>
              <a:ea typeface="Dela Gothic One" panose="020B0604020202020204" charset="-128"/>
              <a:cs typeface="Aharoni" panose="02010803020104030203" pitchFamily="2" charset="-79"/>
            </a:endParaRPr>
          </a:p>
        </p:txBody>
      </p:sp>
      <p:pic>
        <p:nvPicPr>
          <p:cNvPr id="9" name="Picture 8">
            <a:extLst>
              <a:ext uri="{FF2B5EF4-FFF2-40B4-BE49-F238E27FC236}">
                <a16:creationId xmlns:a16="http://schemas.microsoft.com/office/drawing/2014/main" id="{4F9D3202-75E3-BE2B-3C74-B54E1E8C014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281" t="809" r="6388" b="3321"/>
          <a:stretch/>
        </p:blipFill>
        <p:spPr bwMode="auto">
          <a:xfrm>
            <a:off x="728073" y="1628301"/>
            <a:ext cx="7393038" cy="4616990"/>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799523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725CBEC-6C52-F55F-A769-8B62E24A06B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7FF6689-8502-B33B-614C-403879FAB877}"/>
              </a:ext>
            </a:extLst>
          </p:cNvPr>
          <p:cNvPicPr>
            <a:picLocks noChangeAspect="1"/>
          </p:cNvPicPr>
          <p:nvPr/>
        </p:nvPicPr>
        <p:blipFill>
          <a:blip r:embed="rId2">
            <a:alphaModFix amt="83000"/>
            <a:extLst>
              <a:ext uri="{28A0092B-C50C-407E-A947-70E740481C1C}">
                <a14:useLocalDpi xmlns:a14="http://schemas.microsoft.com/office/drawing/2010/main" val="0"/>
              </a:ext>
            </a:extLst>
          </a:blip>
          <a:stretch>
            <a:fillRect/>
          </a:stretch>
        </p:blipFill>
        <p:spPr>
          <a:xfrm>
            <a:off x="728074" y="395321"/>
            <a:ext cx="10735851" cy="6067358"/>
          </a:xfrm>
          <a:prstGeom prst="rect">
            <a:avLst/>
          </a:prstGeom>
          <a:effectLst>
            <a:softEdge rad="355600"/>
          </a:effectLst>
        </p:spPr>
      </p:pic>
      <p:sp>
        <p:nvSpPr>
          <p:cNvPr id="4" name="Text 0">
            <a:extLst>
              <a:ext uri="{FF2B5EF4-FFF2-40B4-BE49-F238E27FC236}">
                <a16:creationId xmlns:a16="http://schemas.microsoft.com/office/drawing/2014/main" id="{9579EB49-EB27-FF66-960C-E3A2309CCAC9}"/>
              </a:ext>
            </a:extLst>
          </p:cNvPr>
          <p:cNvSpPr/>
          <p:nvPr/>
        </p:nvSpPr>
        <p:spPr>
          <a:xfrm>
            <a:off x="728073" y="517448"/>
            <a:ext cx="5536539" cy="1110853"/>
          </a:xfrm>
          <a:prstGeom prst="rect">
            <a:avLst/>
          </a:prstGeom>
          <a:noFill/>
          <a:ln/>
        </p:spPr>
        <p:txBody>
          <a:bodyPr wrap="square" lIns="0" tIns="0" rIns="0" bIns="0" rtlCol="0" anchor="t"/>
          <a:lstStyle/>
          <a:p>
            <a:pPr marL="0" indent="0">
              <a:lnSpc>
                <a:spcPts val="7700"/>
              </a:lnSpc>
              <a:buNone/>
            </a:pPr>
            <a:r>
              <a:rPr lang="en-US" sz="5500" b="1" dirty="0">
                <a:solidFill>
                  <a:srgbClr val="FAEBEB"/>
                </a:solidFill>
                <a:latin typeface="Aharoni" panose="02010803020104030203" pitchFamily="2" charset="-79"/>
                <a:ea typeface="Dela Gothic One" panose="020B0604020202020204" charset="-128"/>
                <a:cs typeface="Aharoni" panose="02010803020104030203" pitchFamily="2" charset="-79"/>
              </a:rPr>
              <a:t>Pending:</a:t>
            </a:r>
            <a:endParaRPr lang="en-US" sz="5500" b="1" dirty="0">
              <a:latin typeface="Aharoni" panose="02010803020104030203" pitchFamily="2" charset="-79"/>
              <a:ea typeface="Dela Gothic One" panose="020B0604020202020204" charset="-128"/>
              <a:cs typeface="Aharoni" panose="02010803020104030203" pitchFamily="2" charset="-79"/>
            </a:endParaRPr>
          </a:p>
        </p:txBody>
      </p:sp>
      <p:sp>
        <p:nvSpPr>
          <p:cNvPr id="17" name="Rectangle 16">
            <a:extLst>
              <a:ext uri="{FF2B5EF4-FFF2-40B4-BE49-F238E27FC236}">
                <a16:creationId xmlns:a16="http://schemas.microsoft.com/office/drawing/2014/main" id="{30F1D243-F390-D93B-738C-DD9A9EC0A683}"/>
              </a:ext>
            </a:extLst>
          </p:cNvPr>
          <p:cNvSpPr/>
          <p:nvPr/>
        </p:nvSpPr>
        <p:spPr>
          <a:xfrm>
            <a:off x="554021" y="2099733"/>
            <a:ext cx="6405579" cy="669586"/>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A60120B4-EEAF-B895-D7D7-891938B55920}"/>
              </a:ext>
            </a:extLst>
          </p:cNvPr>
          <p:cNvSpPr/>
          <p:nvPr/>
        </p:nvSpPr>
        <p:spPr>
          <a:xfrm>
            <a:off x="562484" y="3073401"/>
            <a:ext cx="6405579" cy="936772"/>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98" name="Picture 2" descr="ESP32-CAM | ESP32 Camera Module with Face Recognition – Robot Zero One">
            <a:extLst>
              <a:ext uri="{FF2B5EF4-FFF2-40B4-BE49-F238E27FC236}">
                <a16:creationId xmlns:a16="http://schemas.microsoft.com/office/drawing/2014/main" id="{ECE1AD13-A3D1-84C2-6863-E11D770C3A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7467" y="2015067"/>
            <a:ext cx="4504325" cy="33782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79162760-BEB2-94AD-04DC-A5078A7F8C37}"/>
              </a:ext>
            </a:extLst>
          </p:cNvPr>
          <p:cNvSpPr txBox="1"/>
          <p:nvPr/>
        </p:nvSpPr>
        <p:spPr>
          <a:xfrm>
            <a:off x="1216895" y="3071702"/>
            <a:ext cx="5367927" cy="954107"/>
          </a:xfrm>
          <a:prstGeom prst="rect">
            <a:avLst/>
          </a:prstGeom>
          <a:noFill/>
        </p:spPr>
        <p:txBody>
          <a:bodyPr wrap="square" rtlCol="0">
            <a:spAutoFit/>
          </a:bodyPr>
          <a:lstStyle/>
          <a:p>
            <a:r>
              <a:rPr lang="en-IN" sz="2800" dirty="0">
                <a:solidFill>
                  <a:schemeClr val="accent4">
                    <a:lumMod val="20000"/>
                    <a:lumOff val="80000"/>
                  </a:schemeClr>
                </a:solidFill>
                <a:latin typeface="Aharoni" panose="02010803020104030203" pitchFamily="2" charset="-79"/>
                <a:cs typeface="Aharoni" panose="02010803020104030203" pitchFamily="2" charset="-79"/>
              </a:rPr>
              <a:t>Connecting the Communication Module</a:t>
            </a:r>
          </a:p>
        </p:txBody>
      </p:sp>
      <p:sp>
        <p:nvSpPr>
          <p:cNvPr id="9" name="Shape 2">
            <a:extLst>
              <a:ext uri="{FF2B5EF4-FFF2-40B4-BE49-F238E27FC236}">
                <a16:creationId xmlns:a16="http://schemas.microsoft.com/office/drawing/2014/main" id="{00FD7193-AA51-2397-5867-4BCE1DC6E27B}"/>
              </a:ext>
            </a:extLst>
          </p:cNvPr>
          <p:cNvSpPr/>
          <p:nvPr/>
        </p:nvSpPr>
        <p:spPr>
          <a:xfrm>
            <a:off x="875846" y="2269786"/>
            <a:ext cx="341053" cy="362143"/>
          </a:xfrm>
          <a:prstGeom prst="roundRect">
            <a:avLst>
              <a:gd name="adj" fmla="val 18669"/>
            </a:avLst>
          </a:prstGeom>
          <a:solidFill>
            <a:srgbClr val="0070C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10" name="Text 3">
            <a:extLst>
              <a:ext uri="{FF2B5EF4-FFF2-40B4-BE49-F238E27FC236}">
                <a16:creationId xmlns:a16="http://schemas.microsoft.com/office/drawing/2014/main" id="{F0CC5972-921A-FB2B-0461-8BCB781ECD1C}"/>
              </a:ext>
            </a:extLst>
          </p:cNvPr>
          <p:cNvSpPr/>
          <p:nvPr/>
        </p:nvSpPr>
        <p:spPr>
          <a:xfrm>
            <a:off x="994291" y="2300621"/>
            <a:ext cx="104162" cy="241485"/>
          </a:xfrm>
          <a:prstGeom prst="rect">
            <a:avLst/>
          </a:prstGeom>
          <a:solidFill>
            <a:srgbClr val="0070C0"/>
          </a:solidFill>
          <a:ln/>
        </p:spPr>
        <p:txBody>
          <a:bodyPr wrap="none" lIns="0" tIns="0" rIns="0" bIns="0" rtlCol="0" anchor="t"/>
          <a:lstStyle/>
          <a:p>
            <a:pPr marL="0" indent="0" algn="ctr">
              <a:lnSpc>
                <a:spcPts val="2650"/>
              </a:lnSpc>
              <a:buNone/>
            </a:pPr>
            <a:r>
              <a:rPr lang="en-US" sz="2000" b="1" dirty="0">
                <a:solidFill>
                  <a:schemeClr val="bg1"/>
                </a:solidFill>
                <a:latin typeface="Merriweather Bold" pitchFamily="34" charset="0"/>
                <a:ea typeface="Merriweather Bold" pitchFamily="34" charset="-122"/>
                <a:cs typeface="Merriweather Bold" pitchFamily="34" charset="-120"/>
              </a:rPr>
              <a:t>1</a:t>
            </a:r>
            <a:endParaRPr lang="en-US" sz="2000" dirty="0">
              <a:solidFill>
                <a:schemeClr val="bg1"/>
              </a:solidFill>
            </a:endParaRPr>
          </a:p>
        </p:txBody>
      </p:sp>
      <p:sp>
        <p:nvSpPr>
          <p:cNvPr id="13" name="Shape 2">
            <a:extLst>
              <a:ext uri="{FF2B5EF4-FFF2-40B4-BE49-F238E27FC236}">
                <a16:creationId xmlns:a16="http://schemas.microsoft.com/office/drawing/2014/main" id="{29DD9AD9-62B1-7360-BD1E-FA9EA6735E7B}"/>
              </a:ext>
            </a:extLst>
          </p:cNvPr>
          <p:cNvSpPr/>
          <p:nvPr/>
        </p:nvSpPr>
        <p:spPr>
          <a:xfrm>
            <a:off x="875843" y="3209586"/>
            <a:ext cx="341053" cy="362143"/>
          </a:xfrm>
          <a:prstGeom prst="roundRect">
            <a:avLst>
              <a:gd name="adj" fmla="val 18669"/>
            </a:avLst>
          </a:prstGeom>
          <a:solidFill>
            <a:srgbClr val="0070C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14" name="Text 3">
            <a:extLst>
              <a:ext uri="{FF2B5EF4-FFF2-40B4-BE49-F238E27FC236}">
                <a16:creationId xmlns:a16="http://schemas.microsoft.com/office/drawing/2014/main" id="{47701F0E-EB17-73F0-9AC1-84434E986325}"/>
              </a:ext>
            </a:extLst>
          </p:cNvPr>
          <p:cNvSpPr/>
          <p:nvPr/>
        </p:nvSpPr>
        <p:spPr>
          <a:xfrm>
            <a:off x="994288" y="3240421"/>
            <a:ext cx="104162" cy="241485"/>
          </a:xfrm>
          <a:prstGeom prst="rect">
            <a:avLst/>
          </a:prstGeom>
          <a:solidFill>
            <a:srgbClr val="0070C0"/>
          </a:solidFill>
          <a:ln/>
        </p:spPr>
        <p:txBody>
          <a:bodyPr wrap="none" lIns="0" tIns="0" rIns="0" bIns="0" rtlCol="0" anchor="t"/>
          <a:lstStyle/>
          <a:p>
            <a:pPr marL="0" indent="0" algn="ctr">
              <a:lnSpc>
                <a:spcPts val="2650"/>
              </a:lnSpc>
              <a:buNone/>
            </a:pPr>
            <a:r>
              <a:rPr lang="en-US" sz="2000" b="1" dirty="0">
                <a:solidFill>
                  <a:schemeClr val="bg1"/>
                </a:solidFill>
                <a:latin typeface="Merriweather Bold" pitchFamily="34" charset="0"/>
              </a:rPr>
              <a:t>2</a:t>
            </a:r>
            <a:endParaRPr lang="en-US" sz="2000" dirty="0">
              <a:solidFill>
                <a:schemeClr val="bg1"/>
              </a:solidFill>
            </a:endParaRPr>
          </a:p>
        </p:txBody>
      </p:sp>
      <p:sp>
        <p:nvSpPr>
          <p:cNvPr id="8" name="Rectangle 7">
            <a:extLst>
              <a:ext uri="{FF2B5EF4-FFF2-40B4-BE49-F238E27FC236}">
                <a16:creationId xmlns:a16="http://schemas.microsoft.com/office/drawing/2014/main" id="{39B2B15B-0482-60FA-93F3-39AE885F471D}"/>
              </a:ext>
            </a:extLst>
          </p:cNvPr>
          <p:cNvSpPr/>
          <p:nvPr/>
        </p:nvSpPr>
        <p:spPr>
          <a:xfrm>
            <a:off x="562484" y="4352224"/>
            <a:ext cx="6405579" cy="669586"/>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Shape 2">
            <a:extLst>
              <a:ext uri="{FF2B5EF4-FFF2-40B4-BE49-F238E27FC236}">
                <a16:creationId xmlns:a16="http://schemas.microsoft.com/office/drawing/2014/main" id="{44360222-6A4D-039C-C91B-1D319C451886}"/>
              </a:ext>
            </a:extLst>
          </p:cNvPr>
          <p:cNvSpPr/>
          <p:nvPr/>
        </p:nvSpPr>
        <p:spPr>
          <a:xfrm>
            <a:off x="884308" y="4504991"/>
            <a:ext cx="341053" cy="362143"/>
          </a:xfrm>
          <a:prstGeom prst="roundRect">
            <a:avLst>
              <a:gd name="adj" fmla="val 18669"/>
            </a:avLst>
          </a:prstGeom>
          <a:solidFill>
            <a:srgbClr val="0070C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16" name="Text 3">
            <a:extLst>
              <a:ext uri="{FF2B5EF4-FFF2-40B4-BE49-F238E27FC236}">
                <a16:creationId xmlns:a16="http://schemas.microsoft.com/office/drawing/2014/main" id="{69DFED3E-2AF7-7379-243E-CF829CC7FCA8}"/>
              </a:ext>
            </a:extLst>
          </p:cNvPr>
          <p:cNvSpPr/>
          <p:nvPr/>
        </p:nvSpPr>
        <p:spPr>
          <a:xfrm>
            <a:off x="1002753" y="4535826"/>
            <a:ext cx="104162" cy="241485"/>
          </a:xfrm>
          <a:prstGeom prst="rect">
            <a:avLst/>
          </a:prstGeom>
          <a:solidFill>
            <a:srgbClr val="0070C0"/>
          </a:solidFill>
          <a:ln/>
        </p:spPr>
        <p:txBody>
          <a:bodyPr wrap="none" lIns="0" tIns="0" rIns="0" bIns="0" rtlCol="0" anchor="t"/>
          <a:lstStyle/>
          <a:p>
            <a:pPr marL="0" indent="0" algn="ctr">
              <a:lnSpc>
                <a:spcPts val="2650"/>
              </a:lnSpc>
              <a:buNone/>
            </a:pPr>
            <a:r>
              <a:rPr lang="en-US" sz="2000" b="1" dirty="0">
                <a:solidFill>
                  <a:schemeClr val="bg1"/>
                </a:solidFill>
                <a:latin typeface="Merriweather Bold" pitchFamily="34" charset="0"/>
              </a:rPr>
              <a:t>3</a:t>
            </a:r>
            <a:endParaRPr lang="en-US" sz="2000" dirty="0">
              <a:solidFill>
                <a:schemeClr val="bg1"/>
              </a:solidFill>
            </a:endParaRPr>
          </a:p>
        </p:txBody>
      </p:sp>
      <p:sp>
        <p:nvSpPr>
          <p:cNvPr id="6" name="TextBox 5">
            <a:extLst>
              <a:ext uri="{FF2B5EF4-FFF2-40B4-BE49-F238E27FC236}">
                <a16:creationId xmlns:a16="http://schemas.microsoft.com/office/drawing/2014/main" id="{0DE81814-56B6-0F09-C6B2-F387396E62DC}"/>
              </a:ext>
            </a:extLst>
          </p:cNvPr>
          <p:cNvSpPr txBox="1"/>
          <p:nvPr/>
        </p:nvSpPr>
        <p:spPr>
          <a:xfrm>
            <a:off x="1236075" y="2172916"/>
            <a:ext cx="5367927" cy="523220"/>
          </a:xfrm>
          <a:prstGeom prst="rect">
            <a:avLst/>
          </a:prstGeom>
          <a:noFill/>
        </p:spPr>
        <p:txBody>
          <a:bodyPr wrap="square" rtlCol="0">
            <a:spAutoFit/>
          </a:bodyPr>
          <a:lstStyle/>
          <a:p>
            <a:r>
              <a:rPr lang="en-IN" sz="2800" dirty="0">
                <a:solidFill>
                  <a:schemeClr val="accent4">
                    <a:lumMod val="20000"/>
                    <a:lumOff val="80000"/>
                  </a:schemeClr>
                </a:solidFill>
                <a:latin typeface="Aharoni" panose="02010803020104030203" pitchFamily="2" charset="-79"/>
                <a:cs typeface="Aharoni" panose="02010803020104030203" pitchFamily="2" charset="-79"/>
              </a:rPr>
              <a:t>Implementing ESP32-CAM</a:t>
            </a:r>
          </a:p>
        </p:txBody>
      </p:sp>
      <p:sp>
        <p:nvSpPr>
          <p:cNvPr id="11" name="TextBox 10">
            <a:extLst>
              <a:ext uri="{FF2B5EF4-FFF2-40B4-BE49-F238E27FC236}">
                <a16:creationId xmlns:a16="http://schemas.microsoft.com/office/drawing/2014/main" id="{60F97FEB-3AD0-5A9D-5A29-AFEE4FEDC98C}"/>
              </a:ext>
            </a:extLst>
          </p:cNvPr>
          <p:cNvSpPr txBox="1"/>
          <p:nvPr/>
        </p:nvSpPr>
        <p:spPr>
          <a:xfrm>
            <a:off x="1216894" y="4458232"/>
            <a:ext cx="5367927" cy="523220"/>
          </a:xfrm>
          <a:prstGeom prst="rect">
            <a:avLst/>
          </a:prstGeom>
          <a:noFill/>
        </p:spPr>
        <p:txBody>
          <a:bodyPr wrap="square" rtlCol="0">
            <a:spAutoFit/>
          </a:bodyPr>
          <a:lstStyle/>
          <a:p>
            <a:r>
              <a:rPr lang="en-US" sz="2800" dirty="0">
                <a:solidFill>
                  <a:schemeClr val="accent4">
                    <a:lumMod val="20000"/>
                    <a:lumOff val="80000"/>
                  </a:schemeClr>
                </a:solidFill>
                <a:latin typeface="Aharoni" panose="02010803020104030203" pitchFamily="2" charset="-79"/>
                <a:cs typeface="Aharoni" panose="02010803020104030203" pitchFamily="2" charset="-79"/>
              </a:rPr>
              <a:t>E</a:t>
            </a:r>
            <a:r>
              <a:rPr lang="en-IN" sz="2800" dirty="0">
                <a:solidFill>
                  <a:schemeClr val="accent4">
                    <a:lumMod val="20000"/>
                    <a:lumOff val="80000"/>
                  </a:schemeClr>
                </a:solidFill>
                <a:latin typeface="Aharoni" panose="02010803020104030203" pitchFamily="2" charset="-79"/>
                <a:cs typeface="Aharoni" panose="02010803020104030203" pitchFamily="2" charset="-79"/>
              </a:rPr>
              <a:t>stablishing the system</a:t>
            </a:r>
          </a:p>
        </p:txBody>
      </p:sp>
    </p:spTree>
    <p:extLst>
      <p:ext uri="{BB962C8B-B14F-4D97-AF65-F5344CB8AC3E}">
        <p14:creationId xmlns:p14="http://schemas.microsoft.com/office/powerpoint/2010/main" val="2013741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420D58F-FAAA-28A7-9397-7EF0038A075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CBB22D7-0886-1158-2B96-AADAEBB6395C}"/>
              </a:ext>
            </a:extLst>
          </p:cNvPr>
          <p:cNvPicPr>
            <a:picLocks noChangeAspect="1"/>
          </p:cNvPicPr>
          <p:nvPr/>
        </p:nvPicPr>
        <p:blipFill>
          <a:blip r:embed="rId2">
            <a:alphaModFix amt="83000"/>
            <a:extLst>
              <a:ext uri="{28A0092B-C50C-407E-A947-70E740481C1C}">
                <a14:useLocalDpi xmlns:a14="http://schemas.microsoft.com/office/drawing/2010/main" val="0"/>
              </a:ext>
            </a:extLst>
          </a:blip>
          <a:stretch>
            <a:fillRect/>
          </a:stretch>
        </p:blipFill>
        <p:spPr>
          <a:xfrm>
            <a:off x="728074" y="395321"/>
            <a:ext cx="10735851" cy="6067358"/>
          </a:xfrm>
          <a:prstGeom prst="rect">
            <a:avLst/>
          </a:prstGeom>
          <a:effectLst>
            <a:softEdge rad="355600"/>
          </a:effectLst>
        </p:spPr>
      </p:pic>
      <p:sp>
        <p:nvSpPr>
          <p:cNvPr id="4" name="Text 0">
            <a:extLst>
              <a:ext uri="{FF2B5EF4-FFF2-40B4-BE49-F238E27FC236}">
                <a16:creationId xmlns:a16="http://schemas.microsoft.com/office/drawing/2014/main" id="{A330F12F-D7A6-1CA4-2DB0-9C5463523C5C}"/>
              </a:ext>
            </a:extLst>
          </p:cNvPr>
          <p:cNvSpPr/>
          <p:nvPr/>
        </p:nvSpPr>
        <p:spPr>
          <a:xfrm>
            <a:off x="728074" y="395321"/>
            <a:ext cx="6282326" cy="1110853"/>
          </a:xfrm>
          <a:prstGeom prst="rect">
            <a:avLst/>
          </a:prstGeom>
          <a:noFill/>
          <a:ln/>
        </p:spPr>
        <p:txBody>
          <a:bodyPr wrap="square" lIns="0" tIns="0" rIns="0" bIns="0" rtlCol="0" anchor="t"/>
          <a:lstStyle/>
          <a:p>
            <a:pPr marL="0" indent="0">
              <a:lnSpc>
                <a:spcPts val="7700"/>
              </a:lnSpc>
              <a:buNone/>
            </a:pPr>
            <a:r>
              <a:rPr lang="en-US" sz="5500" b="1" dirty="0">
                <a:solidFill>
                  <a:srgbClr val="FAEBEB"/>
                </a:solidFill>
                <a:latin typeface="Aharoni" panose="02010803020104030203" pitchFamily="2" charset="-79"/>
                <a:ea typeface="Dela Gothic One" panose="020B0604020202020204" charset="-128"/>
                <a:cs typeface="Aharoni" panose="02010803020104030203" pitchFamily="2" charset="-79"/>
              </a:rPr>
              <a:t>Proposed System:</a:t>
            </a:r>
            <a:endParaRPr lang="en-US" sz="5500" b="1" dirty="0">
              <a:latin typeface="Aharoni" panose="02010803020104030203" pitchFamily="2" charset="-79"/>
              <a:ea typeface="Dela Gothic One" panose="020B0604020202020204" charset="-128"/>
              <a:cs typeface="Aharoni" panose="02010803020104030203" pitchFamily="2" charset="-79"/>
            </a:endParaRPr>
          </a:p>
        </p:txBody>
      </p:sp>
      <p:pic>
        <p:nvPicPr>
          <p:cNvPr id="8" name="Picture 7">
            <a:extLst>
              <a:ext uri="{FF2B5EF4-FFF2-40B4-BE49-F238E27FC236}">
                <a16:creationId xmlns:a16="http://schemas.microsoft.com/office/drawing/2014/main" id="{31689EEF-6DDD-8C73-E75F-AD272C827332}"/>
              </a:ext>
            </a:extLst>
          </p:cNvPr>
          <p:cNvPicPr>
            <a:picLocks noChangeAspect="1"/>
          </p:cNvPicPr>
          <p:nvPr/>
        </p:nvPicPr>
        <p:blipFill>
          <a:blip r:embed="rId3"/>
          <a:srcRect l="3191" t="2915" r="3212" b="3032"/>
          <a:stretch/>
        </p:blipFill>
        <p:spPr>
          <a:xfrm>
            <a:off x="3259667" y="1761067"/>
            <a:ext cx="5418666" cy="42841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7383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97ECF59-EABD-1779-848C-23BA44EA3EC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AED7495-43A5-DC98-781E-37E08F0D4672}"/>
              </a:ext>
            </a:extLst>
          </p:cNvPr>
          <p:cNvPicPr>
            <a:picLocks noChangeAspect="1"/>
          </p:cNvPicPr>
          <p:nvPr/>
        </p:nvPicPr>
        <p:blipFill>
          <a:blip r:embed="rId2">
            <a:alphaModFix amt="62000"/>
            <a:extLst>
              <a:ext uri="{28A0092B-C50C-407E-A947-70E740481C1C}">
                <a14:useLocalDpi xmlns:a14="http://schemas.microsoft.com/office/drawing/2010/main" val="0"/>
              </a:ext>
            </a:extLst>
          </a:blip>
          <a:stretch>
            <a:fillRect/>
          </a:stretch>
        </p:blipFill>
        <p:spPr>
          <a:xfrm>
            <a:off x="2908570" y="0"/>
            <a:ext cx="9283430" cy="5455983"/>
          </a:xfrm>
          <a:prstGeom prst="rect">
            <a:avLst/>
          </a:prstGeom>
          <a:effectLst>
            <a:softEdge rad="368300"/>
          </a:effectLst>
        </p:spPr>
      </p:pic>
      <p:sp>
        <p:nvSpPr>
          <p:cNvPr id="4" name="Text 0">
            <a:extLst>
              <a:ext uri="{FF2B5EF4-FFF2-40B4-BE49-F238E27FC236}">
                <a16:creationId xmlns:a16="http://schemas.microsoft.com/office/drawing/2014/main" id="{726C7D39-A9C2-CABE-90D4-E6D7C5863429}"/>
              </a:ext>
            </a:extLst>
          </p:cNvPr>
          <p:cNvSpPr/>
          <p:nvPr/>
        </p:nvSpPr>
        <p:spPr>
          <a:xfrm>
            <a:off x="480937" y="536903"/>
            <a:ext cx="4855266" cy="1110853"/>
          </a:xfrm>
          <a:prstGeom prst="rect">
            <a:avLst/>
          </a:prstGeom>
          <a:noFill/>
          <a:ln/>
        </p:spPr>
        <p:txBody>
          <a:bodyPr wrap="square" lIns="0" tIns="0" rIns="0" bIns="0" rtlCol="0" anchor="t"/>
          <a:lstStyle/>
          <a:p>
            <a:pPr marL="0" indent="0">
              <a:lnSpc>
                <a:spcPts val="7700"/>
              </a:lnSpc>
              <a:buNone/>
            </a:pPr>
            <a:r>
              <a:rPr lang="en-US" sz="5800" b="1" dirty="0">
                <a:solidFill>
                  <a:srgbClr val="FAEBEB"/>
                </a:solidFill>
                <a:latin typeface="Aharoni" panose="02010803020104030203" pitchFamily="2" charset="-79"/>
                <a:ea typeface="Dela Gothic One" panose="020B0604020202020204" charset="-128"/>
                <a:cs typeface="Aharoni" panose="02010803020104030203" pitchFamily="2" charset="-79"/>
              </a:rPr>
              <a:t>Applications:</a:t>
            </a:r>
            <a:endParaRPr lang="en-US" sz="5800" b="1" dirty="0">
              <a:latin typeface="Aharoni" panose="02010803020104030203" pitchFamily="2" charset="-79"/>
              <a:ea typeface="Dela Gothic One" panose="020B0604020202020204" charset="-128"/>
              <a:cs typeface="Aharoni" panose="02010803020104030203" pitchFamily="2" charset="-79"/>
            </a:endParaRPr>
          </a:p>
        </p:txBody>
      </p:sp>
      <p:sp>
        <p:nvSpPr>
          <p:cNvPr id="36" name="Rectangle: Rounded Corners 35">
            <a:extLst>
              <a:ext uri="{FF2B5EF4-FFF2-40B4-BE49-F238E27FC236}">
                <a16:creationId xmlns:a16="http://schemas.microsoft.com/office/drawing/2014/main" id="{B8FF981D-C50D-923A-F83C-030BD9453B65}"/>
              </a:ext>
            </a:extLst>
          </p:cNvPr>
          <p:cNvSpPr/>
          <p:nvPr/>
        </p:nvSpPr>
        <p:spPr>
          <a:xfrm>
            <a:off x="6694355" y="4205596"/>
            <a:ext cx="4524897" cy="2210922"/>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250A2A08-AFF4-6C81-72A7-A94EC73E0E6F}"/>
              </a:ext>
            </a:extLst>
          </p:cNvPr>
          <p:cNvSpPr/>
          <p:nvPr/>
        </p:nvSpPr>
        <p:spPr>
          <a:xfrm>
            <a:off x="601580" y="1741251"/>
            <a:ext cx="4524897" cy="2210922"/>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6854ACFB-3D22-9B79-FE56-332C59C0232D}"/>
              </a:ext>
            </a:extLst>
          </p:cNvPr>
          <p:cNvSpPr txBox="1"/>
          <p:nvPr/>
        </p:nvSpPr>
        <p:spPr>
          <a:xfrm>
            <a:off x="868193" y="1902806"/>
            <a:ext cx="3985908" cy="1850058"/>
          </a:xfrm>
          <a:prstGeom prst="rect">
            <a:avLst/>
          </a:prstGeom>
          <a:no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FFFF00"/>
                </a:solidFill>
                <a:effectLst/>
                <a:latin typeface="Arial" panose="020B0604020202020204" pitchFamily="34" charset="0"/>
              </a:rPr>
              <a:t>Mine Worker Safety</a:t>
            </a:r>
            <a:endParaRPr lang="en-US" altLang="en-US" b="1" dirty="0">
              <a:solidFill>
                <a:srgbClr val="FFFF00"/>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tabLst/>
            </a:pPr>
            <a:r>
              <a:rPr kumimoji="0" lang="en-US" altLang="en-US" sz="1500" b="0" i="0" u="none" strike="noStrike" cap="none" normalizeH="0" baseline="0" dirty="0">
                <a:ln>
                  <a:noFill/>
                </a:ln>
                <a:solidFill>
                  <a:schemeClr val="accent3">
                    <a:lumMod val="20000"/>
                    <a:lumOff val="80000"/>
                  </a:schemeClr>
                </a:solidFill>
                <a:effectLst/>
                <a:latin typeface="Arial" panose="020B0604020202020204" pitchFamily="34" charset="0"/>
              </a:rPr>
              <a:t>Detects hazardous gases, extreme temperatures, and flames, alerting workers in real time through buzzers, LEDs, and GSM messages to prevent accidents.</a:t>
            </a:r>
          </a:p>
        </p:txBody>
      </p:sp>
      <p:sp>
        <p:nvSpPr>
          <p:cNvPr id="18" name="TextBox 17">
            <a:extLst>
              <a:ext uri="{FF2B5EF4-FFF2-40B4-BE49-F238E27FC236}">
                <a16:creationId xmlns:a16="http://schemas.microsoft.com/office/drawing/2014/main" id="{589D2BC9-9295-D42F-523C-70B38D3FEE48}"/>
              </a:ext>
            </a:extLst>
          </p:cNvPr>
          <p:cNvSpPr txBox="1"/>
          <p:nvPr/>
        </p:nvSpPr>
        <p:spPr>
          <a:xfrm>
            <a:off x="6954006" y="4224013"/>
            <a:ext cx="4235813" cy="1850058"/>
          </a:xfrm>
          <a:prstGeom prst="rect">
            <a:avLst/>
          </a:prstGeom>
          <a:no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FFFF00"/>
                </a:solidFill>
                <a:effectLst/>
                <a:latin typeface="Arial" panose="020B0604020202020204" pitchFamily="34" charset="0"/>
              </a:rPr>
              <a:t>Remote Monitoring &amp; Surveillance</a:t>
            </a:r>
            <a:endParaRPr lang="en-US" altLang="en-US" dirty="0">
              <a:solidFill>
                <a:srgbClr val="FFFF00"/>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tabLst/>
            </a:pPr>
            <a:r>
              <a:rPr kumimoji="0" lang="en-US" altLang="en-US" sz="1500" b="0" i="0" u="none" strike="noStrike" cap="none" normalizeH="0" baseline="0" dirty="0">
                <a:ln>
                  <a:noFill/>
                </a:ln>
                <a:solidFill>
                  <a:schemeClr val="accent3">
                    <a:lumMod val="20000"/>
                    <a:lumOff val="80000"/>
                  </a:schemeClr>
                </a:solidFill>
                <a:effectLst/>
                <a:latin typeface="Arial" panose="020B0604020202020204" pitchFamily="34" charset="0"/>
              </a:rPr>
              <a:t>The infrared camera provides live video transmission to external workstations, enabling remote monitoring of mine conditions and enhancing safety oversight.</a:t>
            </a:r>
          </a:p>
        </p:txBody>
      </p:sp>
      <p:sp>
        <p:nvSpPr>
          <p:cNvPr id="35" name="Rectangle: Rounded Corners 34">
            <a:extLst>
              <a:ext uri="{FF2B5EF4-FFF2-40B4-BE49-F238E27FC236}">
                <a16:creationId xmlns:a16="http://schemas.microsoft.com/office/drawing/2014/main" id="{F27806BB-3BD3-F707-8ED0-50C7F3789382}"/>
              </a:ext>
            </a:extLst>
          </p:cNvPr>
          <p:cNvSpPr/>
          <p:nvPr/>
        </p:nvSpPr>
        <p:spPr>
          <a:xfrm>
            <a:off x="608064" y="4169929"/>
            <a:ext cx="4524897" cy="2210922"/>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Rounded Corners 33">
            <a:extLst>
              <a:ext uri="{FF2B5EF4-FFF2-40B4-BE49-F238E27FC236}">
                <a16:creationId xmlns:a16="http://schemas.microsoft.com/office/drawing/2014/main" id="{FBEB4F51-0555-AA9E-0B4A-9722B34F37FF}"/>
              </a:ext>
            </a:extLst>
          </p:cNvPr>
          <p:cNvSpPr/>
          <p:nvPr/>
        </p:nvSpPr>
        <p:spPr>
          <a:xfrm>
            <a:off x="6668417" y="1747735"/>
            <a:ext cx="4524897" cy="2210922"/>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F3FD4950-3E53-3048-D123-E804F0433972}"/>
              </a:ext>
            </a:extLst>
          </p:cNvPr>
          <p:cNvSpPr txBox="1"/>
          <p:nvPr/>
        </p:nvSpPr>
        <p:spPr>
          <a:xfrm>
            <a:off x="868192" y="4318364"/>
            <a:ext cx="4190189" cy="1503810"/>
          </a:xfrm>
          <a:prstGeom prst="rect">
            <a:avLst/>
          </a:prstGeom>
          <a:no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FFFF00"/>
                </a:solidFill>
                <a:effectLst/>
                <a:latin typeface="Arial" panose="020B0604020202020204" pitchFamily="34" charset="0"/>
              </a:rPr>
              <a:t>Disaster Prevention &amp; Early Warning</a:t>
            </a:r>
            <a:endParaRPr lang="en-US" altLang="en-US" dirty="0">
              <a:solidFill>
                <a:srgbClr val="FFFF00"/>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tabLst/>
            </a:pPr>
            <a:r>
              <a:rPr kumimoji="0" lang="en-US" altLang="en-US" sz="1500" b="0" i="0" u="none" strike="noStrike" cap="none" normalizeH="0" baseline="0" dirty="0">
                <a:ln>
                  <a:noFill/>
                </a:ln>
                <a:solidFill>
                  <a:schemeClr val="accent3">
                    <a:lumMod val="20000"/>
                    <a:lumOff val="80000"/>
                  </a:schemeClr>
                </a:solidFill>
                <a:effectLst/>
                <a:latin typeface="Arial" panose="020B0604020202020204" pitchFamily="34" charset="0"/>
              </a:rPr>
              <a:t>Identifies dangerous environmental changes early, such as gas leaks or fire outbreaks, allowing prompt evacuation and risk mitigation.</a:t>
            </a:r>
          </a:p>
        </p:txBody>
      </p:sp>
      <p:sp>
        <p:nvSpPr>
          <p:cNvPr id="22" name="TextBox 21">
            <a:extLst>
              <a:ext uri="{FF2B5EF4-FFF2-40B4-BE49-F238E27FC236}">
                <a16:creationId xmlns:a16="http://schemas.microsoft.com/office/drawing/2014/main" id="{2E93178A-9793-5F53-FAF5-1A1A6D6E67A9}"/>
              </a:ext>
            </a:extLst>
          </p:cNvPr>
          <p:cNvSpPr txBox="1"/>
          <p:nvPr/>
        </p:nvSpPr>
        <p:spPr>
          <a:xfrm>
            <a:off x="6909652" y="1902806"/>
            <a:ext cx="4235813" cy="1850058"/>
          </a:xfrm>
          <a:prstGeom prst="rect">
            <a:avLst/>
          </a:prstGeom>
          <a:noFill/>
        </p:spPr>
        <p:txBody>
          <a:bodyPr wrap="square">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FFFF00"/>
                </a:solidFill>
                <a:effectLst/>
                <a:latin typeface="Arial" panose="020B0604020202020204" pitchFamily="34" charset="0"/>
              </a:rPr>
              <a:t>Industrial &amp; Research Applications</a:t>
            </a:r>
            <a:endParaRPr lang="en-US" altLang="en-US" dirty="0">
              <a:solidFill>
                <a:srgbClr val="FFFF00"/>
              </a:solidFill>
              <a:latin typeface="Arial" panose="020B0604020202020204" pitchFamily="34" charset="0"/>
            </a:endParaRPr>
          </a:p>
          <a:p>
            <a:pPr marR="0" lvl="0" algn="l" defTabSz="914400" rtl="0" eaLnBrk="0" fontAlgn="base" latinLnBrk="0" hangingPunct="0">
              <a:lnSpc>
                <a:spcPct val="150000"/>
              </a:lnSpc>
              <a:spcBef>
                <a:spcPct val="0"/>
              </a:spcBef>
              <a:spcAft>
                <a:spcPct val="0"/>
              </a:spcAft>
              <a:buClrTx/>
              <a:buSzTx/>
              <a:tabLst/>
            </a:pPr>
            <a:r>
              <a:rPr kumimoji="0" lang="en-US" altLang="en-US" sz="1500" b="0" i="0" u="none" strike="noStrike" cap="none" normalizeH="0" baseline="0" dirty="0">
                <a:ln>
                  <a:noFill/>
                </a:ln>
                <a:solidFill>
                  <a:schemeClr val="accent3">
                    <a:lumMod val="20000"/>
                    <a:lumOff val="80000"/>
                  </a:schemeClr>
                </a:solidFill>
                <a:effectLst/>
                <a:latin typeface="Arial" panose="020B0604020202020204" pitchFamily="34" charset="0"/>
              </a:rPr>
              <a:t>Can be adapted for use in tunnels, oil refineries, chemical plants, and other hazardous environments where real-time monitoring and alerting are crucial.</a:t>
            </a:r>
          </a:p>
        </p:txBody>
      </p:sp>
      <p:sp>
        <p:nvSpPr>
          <p:cNvPr id="24" name="Shape 2">
            <a:extLst>
              <a:ext uri="{FF2B5EF4-FFF2-40B4-BE49-F238E27FC236}">
                <a16:creationId xmlns:a16="http://schemas.microsoft.com/office/drawing/2014/main" id="{9EC53FAA-53D9-B8D3-171C-5367BFDE8079}"/>
              </a:ext>
            </a:extLst>
          </p:cNvPr>
          <p:cNvSpPr/>
          <p:nvPr/>
        </p:nvSpPr>
        <p:spPr>
          <a:xfrm>
            <a:off x="486379" y="1964985"/>
            <a:ext cx="341053" cy="362143"/>
          </a:xfrm>
          <a:prstGeom prst="roundRect">
            <a:avLst>
              <a:gd name="adj" fmla="val 18669"/>
            </a:avLst>
          </a:prstGeom>
          <a:solidFill>
            <a:srgbClr val="FF000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25" name="Text 3">
            <a:extLst>
              <a:ext uri="{FF2B5EF4-FFF2-40B4-BE49-F238E27FC236}">
                <a16:creationId xmlns:a16="http://schemas.microsoft.com/office/drawing/2014/main" id="{326DB041-08D4-A8CC-AD76-6ACFA6F27F71}"/>
              </a:ext>
            </a:extLst>
          </p:cNvPr>
          <p:cNvSpPr/>
          <p:nvPr/>
        </p:nvSpPr>
        <p:spPr>
          <a:xfrm>
            <a:off x="604824" y="1995820"/>
            <a:ext cx="104162" cy="241485"/>
          </a:xfrm>
          <a:prstGeom prst="rect">
            <a:avLst/>
          </a:prstGeom>
          <a:noFill/>
          <a:ln/>
        </p:spPr>
        <p:txBody>
          <a:bodyPr wrap="none" lIns="0" tIns="0" rIns="0" bIns="0" rtlCol="0" anchor="t"/>
          <a:lstStyle/>
          <a:p>
            <a:pPr marL="0" indent="0" algn="ctr">
              <a:lnSpc>
                <a:spcPts val="2650"/>
              </a:lnSpc>
              <a:buNone/>
            </a:pPr>
            <a:r>
              <a:rPr lang="en-US" sz="2000" b="1" dirty="0">
                <a:solidFill>
                  <a:schemeClr val="accent4">
                    <a:lumMod val="60000"/>
                    <a:lumOff val="40000"/>
                  </a:schemeClr>
                </a:solidFill>
                <a:latin typeface="Merriweather Bold" pitchFamily="34" charset="0"/>
                <a:ea typeface="Merriweather Bold" pitchFamily="34" charset="-122"/>
                <a:cs typeface="Merriweather Bold" pitchFamily="34" charset="-120"/>
              </a:rPr>
              <a:t>1</a:t>
            </a:r>
            <a:endParaRPr lang="en-US" sz="2000" dirty="0">
              <a:solidFill>
                <a:schemeClr val="accent4">
                  <a:lumMod val="60000"/>
                  <a:lumOff val="40000"/>
                </a:schemeClr>
              </a:solidFill>
            </a:endParaRPr>
          </a:p>
        </p:txBody>
      </p:sp>
      <p:sp>
        <p:nvSpPr>
          <p:cNvPr id="26" name="Shape 2">
            <a:extLst>
              <a:ext uri="{FF2B5EF4-FFF2-40B4-BE49-F238E27FC236}">
                <a16:creationId xmlns:a16="http://schemas.microsoft.com/office/drawing/2014/main" id="{7A7DE87D-C92B-C344-43D7-4B527C784AD6}"/>
              </a:ext>
            </a:extLst>
          </p:cNvPr>
          <p:cNvSpPr/>
          <p:nvPr/>
        </p:nvSpPr>
        <p:spPr>
          <a:xfrm>
            <a:off x="6553217" y="1981195"/>
            <a:ext cx="341053" cy="362143"/>
          </a:xfrm>
          <a:prstGeom prst="roundRect">
            <a:avLst>
              <a:gd name="adj" fmla="val 18669"/>
            </a:avLst>
          </a:prstGeom>
          <a:solidFill>
            <a:srgbClr val="FF000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27" name="Text 3">
            <a:extLst>
              <a:ext uri="{FF2B5EF4-FFF2-40B4-BE49-F238E27FC236}">
                <a16:creationId xmlns:a16="http://schemas.microsoft.com/office/drawing/2014/main" id="{B4F624B1-6CB0-8B3D-EFA0-711C059908FE}"/>
              </a:ext>
            </a:extLst>
          </p:cNvPr>
          <p:cNvSpPr/>
          <p:nvPr/>
        </p:nvSpPr>
        <p:spPr>
          <a:xfrm>
            <a:off x="6671662" y="2012030"/>
            <a:ext cx="104162" cy="241485"/>
          </a:xfrm>
          <a:prstGeom prst="rect">
            <a:avLst/>
          </a:prstGeom>
          <a:noFill/>
          <a:ln/>
        </p:spPr>
        <p:txBody>
          <a:bodyPr wrap="none" lIns="0" tIns="0" rIns="0" bIns="0" rtlCol="0" anchor="t"/>
          <a:lstStyle/>
          <a:p>
            <a:pPr marL="0" indent="0" algn="ctr">
              <a:lnSpc>
                <a:spcPts val="2650"/>
              </a:lnSpc>
              <a:buNone/>
            </a:pPr>
            <a:r>
              <a:rPr lang="en-US" sz="2000" b="1" dirty="0">
                <a:solidFill>
                  <a:schemeClr val="accent4">
                    <a:lumMod val="60000"/>
                    <a:lumOff val="40000"/>
                  </a:schemeClr>
                </a:solidFill>
                <a:latin typeface="Merriweather Bold" pitchFamily="34" charset="0"/>
              </a:rPr>
              <a:t>2</a:t>
            </a:r>
            <a:endParaRPr lang="en-US" sz="2000" dirty="0">
              <a:solidFill>
                <a:schemeClr val="accent4">
                  <a:lumMod val="60000"/>
                  <a:lumOff val="40000"/>
                </a:schemeClr>
              </a:solidFill>
            </a:endParaRPr>
          </a:p>
        </p:txBody>
      </p:sp>
      <p:sp>
        <p:nvSpPr>
          <p:cNvPr id="28" name="Shape 2">
            <a:extLst>
              <a:ext uri="{FF2B5EF4-FFF2-40B4-BE49-F238E27FC236}">
                <a16:creationId xmlns:a16="http://schemas.microsoft.com/office/drawing/2014/main" id="{789F0946-9EC6-9298-F038-5E7417DE4307}"/>
              </a:ext>
            </a:extLst>
          </p:cNvPr>
          <p:cNvSpPr/>
          <p:nvPr/>
        </p:nvSpPr>
        <p:spPr>
          <a:xfrm>
            <a:off x="483135" y="4413119"/>
            <a:ext cx="341053" cy="362143"/>
          </a:xfrm>
          <a:prstGeom prst="roundRect">
            <a:avLst>
              <a:gd name="adj" fmla="val 18669"/>
            </a:avLst>
          </a:prstGeom>
          <a:solidFill>
            <a:srgbClr val="FF000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29" name="Text 3">
            <a:extLst>
              <a:ext uri="{FF2B5EF4-FFF2-40B4-BE49-F238E27FC236}">
                <a16:creationId xmlns:a16="http://schemas.microsoft.com/office/drawing/2014/main" id="{C885E702-BA75-E68D-2EA1-7E7FCA6908D5}"/>
              </a:ext>
            </a:extLst>
          </p:cNvPr>
          <p:cNvSpPr/>
          <p:nvPr/>
        </p:nvSpPr>
        <p:spPr>
          <a:xfrm>
            <a:off x="601580" y="4443954"/>
            <a:ext cx="104162" cy="241485"/>
          </a:xfrm>
          <a:prstGeom prst="rect">
            <a:avLst/>
          </a:prstGeom>
          <a:noFill/>
          <a:ln/>
        </p:spPr>
        <p:txBody>
          <a:bodyPr wrap="none" lIns="0" tIns="0" rIns="0" bIns="0" rtlCol="0" anchor="t"/>
          <a:lstStyle/>
          <a:p>
            <a:pPr marL="0" indent="0" algn="ctr">
              <a:lnSpc>
                <a:spcPts val="2650"/>
              </a:lnSpc>
              <a:buNone/>
            </a:pPr>
            <a:r>
              <a:rPr lang="en-US" sz="2000" b="1" dirty="0">
                <a:solidFill>
                  <a:schemeClr val="accent4">
                    <a:lumMod val="60000"/>
                    <a:lumOff val="40000"/>
                  </a:schemeClr>
                </a:solidFill>
                <a:latin typeface="Merriweather Bold" pitchFamily="34" charset="0"/>
              </a:rPr>
              <a:t>3</a:t>
            </a:r>
            <a:endParaRPr lang="en-US" sz="2000" dirty="0">
              <a:solidFill>
                <a:schemeClr val="accent4">
                  <a:lumMod val="60000"/>
                  <a:lumOff val="40000"/>
                </a:schemeClr>
              </a:solidFill>
            </a:endParaRPr>
          </a:p>
        </p:txBody>
      </p:sp>
      <p:sp>
        <p:nvSpPr>
          <p:cNvPr id="30" name="Shape 2">
            <a:extLst>
              <a:ext uri="{FF2B5EF4-FFF2-40B4-BE49-F238E27FC236}">
                <a16:creationId xmlns:a16="http://schemas.microsoft.com/office/drawing/2014/main" id="{4826700B-9498-7447-1113-3E473CA455D1}"/>
              </a:ext>
            </a:extLst>
          </p:cNvPr>
          <p:cNvSpPr/>
          <p:nvPr/>
        </p:nvSpPr>
        <p:spPr>
          <a:xfrm>
            <a:off x="6568599" y="4443954"/>
            <a:ext cx="341053" cy="362143"/>
          </a:xfrm>
          <a:prstGeom prst="roundRect">
            <a:avLst>
              <a:gd name="adj" fmla="val 18669"/>
            </a:avLst>
          </a:prstGeom>
          <a:solidFill>
            <a:srgbClr val="FF0000"/>
          </a:solidFill>
          <a:ln w="7620">
            <a:noFill/>
            <a:prstDash val="solid"/>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p>
      <p:sp>
        <p:nvSpPr>
          <p:cNvPr id="31" name="Text 3">
            <a:extLst>
              <a:ext uri="{FF2B5EF4-FFF2-40B4-BE49-F238E27FC236}">
                <a16:creationId xmlns:a16="http://schemas.microsoft.com/office/drawing/2014/main" id="{444609AC-56BD-CFC5-07C6-E5E23283844E}"/>
              </a:ext>
            </a:extLst>
          </p:cNvPr>
          <p:cNvSpPr/>
          <p:nvPr/>
        </p:nvSpPr>
        <p:spPr>
          <a:xfrm>
            <a:off x="6687044" y="4474789"/>
            <a:ext cx="104162" cy="241485"/>
          </a:xfrm>
          <a:prstGeom prst="rect">
            <a:avLst/>
          </a:prstGeom>
          <a:noFill/>
          <a:ln/>
        </p:spPr>
        <p:txBody>
          <a:bodyPr wrap="none" lIns="0" tIns="0" rIns="0" bIns="0" rtlCol="0" anchor="t"/>
          <a:lstStyle/>
          <a:p>
            <a:pPr marL="0" indent="0" algn="ctr">
              <a:lnSpc>
                <a:spcPts val="2650"/>
              </a:lnSpc>
              <a:buNone/>
            </a:pPr>
            <a:r>
              <a:rPr lang="en-US" sz="2000" b="1" dirty="0">
                <a:solidFill>
                  <a:schemeClr val="accent4">
                    <a:lumMod val="60000"/>
                    <a:lumOff val="40000"/>
                  </a:schemeClr>
                </a:solidFill>
                <a:latin typeface="Merriweather Bold" pitchFamily="34" charset="0"/>
              </a:rPr>
              <a:t>4</a:t>
            </a:r>
            <a:endParaRPr lang="en-US" sz="2000" dirty="0">
              <a:solidFill>
                <a:schemeClr val="accent4">
                  <a:lumMod val="60000"/>
                  <a:lumOff val="40000"/>
                </a:schemeClr>
              </a:solidFill>
            </a:endParaRPr>
          </a:p>
        </p:txBody>
      </p:sp>
    </p:spTree>
    <p:extLst>
      <p:ext uri="{BB962C8B-B14F-4D97-AF65-F5344CB8AC3E}">
        <p14:creationId xmlns:p14="http://schemas.microsoft.com/office/powerpoint/2010/main" val="2609700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8C8FC1C-43BA-A9DF-753E-080D8F08A2B9}"/>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0D0B261-9118-FB2F-B840-4F0DBC9A495C}"/>
              </a:ext>
            </a:extLst>
          </p:cNvPr>
          <p:cNvPicPr>
            <a:picLocks noChangeAspect="1"/>
          </p:cNvPicPr>
          <p:nvPr/>
        </p:nvPicPr>
        <p:blipFill>
          <a:blip r:embed="rId2">
            <a:alphaModFix amt="64000"/>
            <a:extLst>
              <a:ext uri="{28A0092B-C50C-407E-A947-70E740481C1C}">
                <a14:useLocalDpi xmlns:a14="http://schemas.microsoft.com/office/drawing/2010/main" val="0"/>
              </a:ext>
            </a:extLst>
          </a:blip>
          <a:stretch>
            <a:fillRect/>
          </a:stretch>
        </p:blipFill>
        <p:spPr>
          <a:xfrm>
            <a:off x="777" y="0"/>
            <a:ext cx="12190445" cy="6858000"/>
          </a:xfrm>
          <a:prstGeom prst="rect">
            <a:avLst/>
          </a:prstGeom>
        </p:spPr>
      </p:pic>
      <p:sp>
        <p:nvSpPr>
          <p:cNvPr id="13" name="Rectangle: Rounded Corners 12">
            <a:extLst>
              <a:ext uri="{FF2B5EF4-FFF2-40B4-BE49-F238E27FC236}">
                <a16:creationId xmlns:a16="http://schemas.microsoft.com/office/drawing/2014/main" id="{2A0A9514-2A85-4136-72DF-E7ED48868778}"/>
              </a:ext>
            </a:extLst>
          </p:cNvPr>
          <p:cNvSpPr/>
          <p:nvPr/>
        </p:nvSpPr>
        <p:spPr>
          <a:xfrm>
            <a:off x="5042466" y="1447798"/>
            <a:ext cx="6626795" cy="3640667"/>
          </a:xfrm>
          <a:prstGeom prst="roundRect">
            <a:avLst>
              <a:gd name="adj" fmla="val 8697"/>
            </a:avLst>
          </a:prstGeom>
          <a:solidFill>
            <a:schemeClr val="accent4">
              <a:lumMod val="5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0">
            <a:extLst>
              <a:ext uri="{FF2B5EF4-FFF2-40B4-BE49-F238E27FC236}">
                <a16:creationId xmlns:a16="http://schemas.microsoft.com/office/drawing/2014/main" id="{4E38A804-597E-3816-A11F-2E8690435519}"/>
              </a:ext>
            </a:extLst>
          </p:cNvPr>
          <p:cNvSpPr/>
          <p:nvPr/>
        </p:nvSpPr>
        <p:spPr>
          <a:xfrm>
            <a:off x="663740" y="2589079"/>
            <a:ext cx="4435798" cy="1110853"/>
          </a:xfrm>
          <a:prstGeom prst="rect">
            <a:avLst/>
          </a:prstGeom>
          <a:noFill/>
          <a:ln/>
        </p:spPr>
        <p:txBody>
          <a:bodyPr wrap="square" lIns="0" tIns="0" rIns="0" bIns="0" rtlCol="0" anchor="t"/>
          <a:lstStyle/>
          <a:p>
            <a:pPr marL="0" indent="0">
              <a:lnSpc>
                <a:spcPts val="7700"/>
              </a:lnSpc>
              <a:buNone/>
            </a:pPr>
            <a:r>
              <a:rPr lang="en-US" sz="6150" b="1" dirty="0">
                <a:solidFill>
                  <a:srgbClr val="FFFF00"/>
                </a:solidFill>
                <a:latin typeface="Aharoni" panose="02010803020104030203" pitchFamily="2" charset="-79"/>
                <a:ea typeface="Dela Gothic One" panose="020B0604020202020204" charset="-128"/>
                <a:cs typeface="Aharoni" panose="02010803020104030203" pitchFamily="2" charset="-79"/>
              </a:rPr>
              <a:t>Conclusion:</a:t>
            </a:r>
          </a:p>
        </p:txBody>
      </p:sp>
      <p:sp>
        <p:nvSpPr>
          <p:cNvPr id="15" name="TextBox 14">
            <a:extLst>
              <a:ext uri="{FF2B5EF4-FFF2-40B4-BE49-F238E27FC236}">
                <a16:creationId xmlns:a16="http://schemas.microsoft.com/office/drawing/2014/main" id="{8D9F8FFD-D1BB-ACB1-2F01-BEBF56DAEDB8}"/>
              </a:ext>
            </a:extLst>
          </p:cNvPr>
          <p:cNvSpPr txBox="1"/>
          <p:nvPr/>
        </p:nvSpPr>
        <p:spPr>
          <a:xfrm>
            <a:off x="5307864" y="1733308"/>
            <a:ext cx="6096000" cy="3008772"/>
          </a:xfrm>
          <a:prstGeom prst="rect">
            <a:avLst/>
          </a:prstGeom>
          <a:noFill/>
        </p:spPr>
        <p:txBody>
          <a:bodyPr wrap="square">
            <a:spAutoFit/>
          </a:bodyPr>
          <a:lstStyle/>
          <a:p>
            <a:pPr>
              <a:lnSpc>
                <a:spcPct val="150000"/>
              </a:lnSpc>
            </a:pPr>
            <a:r>
              <a:rPr lang="en-US" sz="1600" dirty="0">
                <a:solidFill>
                  <a:schemeClr val="bg1"/>
                </a:solidFill>
              </a:rPr>
              <a:t>The Smart Miner Helmet enhances mine safety by continuously monitoring environmental conditions such as gas levels, temperature, humidity, and flames. With real-time alerts through LEDs, buzzers, </a:t>
            </a:r>
            <a:r>
              <a:rPr lang="en-US" sz="1600">
                <a:solidFill>
                  <a:schemeClr val="bg1"/>
                </a:solidFill>
              </a:rPr>
              <a:t>and Bluetooth </a:t>
            </a:r>
            <a:r>
              <a:rPr lang="en-US" sz="1600" dirty="0">
                <a:solidFill>
                  <a:schemeClr val="bg1"/>
                </a:solidFill>
              </a:rPr>
              <a:t>modules, along with an infrared camera for live video surveillance, the system provides a reliable and efficient solution for preventing accidents and ensuring worker safety. Its adaptability for various industrial applications makes it a valuable tool for hazardous environment monitoring and risk management.</a:t>
            </a:r>
            <a:endParaRPr lang="en-IN" sz="1600" dirty="0">
              <a:solidFill>
                <a:schemeClr val="bg1"/>
              </a:solidFill>
            </a:endParaRPr>
          </a:p>
        </p:txBody>
      </p:sp>
    </p:spTree>
    <p:extLst>
      <p:ext uri="{BB962C8B-B14F-4D97-AF65-F5344CB8AC3E}">
        <p14:creationId xmlns:p14="http://schemas.microsoft.com/office/powerpoint/2010/main" val="20305968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561</Words>
  <Application>Microsoft Office PowerPoint</Application>
  <PresentationFormat>Widescreen</PresentationFormat>
  <Paragraphs>48</Paragraphs>
  <Slides>8</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Aharoni</vt:lpstr>
      <vt:lpstr>Arial</vt:lpstr>
      <vt:lpstr>Calibri</vt:lpstr>
      <vt:lpstr>Calibri Light</vt:lpstr>
      <vt:lpstr>Dela Gothic One</vt:lpstr>
      <vt:lpstr>DM Sans</vt:lpstr>
      <vt:lpstr>Google Sans</vt:lpstr>
      <vt:lpstr>Merriweather Bold</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Subhankar Kolay</dc:creator>
  <cp:lastModifiedBy>Subhankar Kolay</cp:lastModifiedBy>
  <cp:revision>1</cp:revision>
  <dcterms:created xsi:type="dcterms:W3CDTF">2025-03-24T14:16:47Z</dcterms:created>
  <dcterms:modified xsi:type="dcterms:W3CDTF">2025-06-06T15:41:04Z</dcterms:modified>
</cp:coreProperties>
</file>

<file path=docProps/thumbnail.jpeg>
</file>